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8" r:id="rId10"/>
    <p:sldId id="266" r:id="rId11"/>
    <p:sldId id="264" r:id="rId12"/>
    <p:sldId id="269" r:id="rId13"/>
    <p:sldId id="267"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FD8D50-270C-486B-9467-A86B3932ABCB}"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C65E1F4-C887-4702-9F5C-45E058ABD605}">
      <dgm:prSet custT="1"/>
      <dgm:spPr/>
      <dgm:t>
        <a:bodyPr/>
        <a:lstStyle/>
        <a:p>
          <a:pPr>
            <a:lnSpc>
              <a:spcPct val="100000"/>
            </a:lnSpc>
          </a:pPr>
          <a:r>
            <a:rPr lang="tr-TR" sz="2000" b="1" u="sng" dirty="0"/>
            <a:t>Avantajları</a:t>
          </a:r>
          <a:r>
            <a:rPr lang="tr-TR" sz="1100" b="1" u="sng" dirty="0"/>
            <a:t>:</a:t>
          </a:r>
          <a:endParaRPr lang="en-US" sz="1100" u="sng" dirty="0"/>
        </a:p>
      </dgm:t>
    </dgm:pt>
    <dgm:pt modelId="{BFDC23E8-7F7D-4F30-8B8E-9FEECEAA8A75}" type="parTrans" cxnId="{6D2D8BDB-44D3-4679-B91F-EF802BD15257}">
      <dgm:prSet/>
      <dgm:spPr/>
      <dgm:t>
        <a:bodyPr/>
        <a:lstStyle/>
        <a:p>
          <a:endParaRPr lang="en-US"/>
        </a:p>
      </dgm:t>
    </dgm:pt>
    <dgm:pt modelId="{97565203-2BE1-4281-BAEE-F0C48731C562}" type="sibTrans" cxnId="{6D2D8BDB-44D3-4679-B91F-EF802BD15257}">
      <dgm:prSet/>
      <dgm:spPr/>
      <dgm:t>
        <a:bodyPr/>
        <a:lstStyle/>
        <a:p>
          <a:pPr>
            <a:lnSpc>
              <a:spcPct val="100000"/>
            </a:lnSpc>
          </a:pPr>
          <a:endParaRPr lang="en-US"/>
        </a:p>
      </dgm:t>
    </dgm:pt>
    <dgm:pt modelId="{F8506DC4-BE2E-425E-B68E-E971010762DE}">
      <dgm:prSet custT="1"/>
      <dgm:spPr/>
      <dgm:t>
        <a:bodyPr/>
        <a:lstStyle/>
        <a:p>
          <a:pPr>
            <a:lnSpc>
              <a:spcPct val="100000"/>
            </a:lnSpc>
          </a:pPr>
          <a:r>
            <a:rPr lang="tr-TR" sz="2000" dirty="0"/>
            <a:t>YOLOv5'in belirgin avantajları arasında hız, </a:t>
          </a:r>
          <a:r>
            <a:rPr lang="tr-TR" sz="2000" b="1" dirty="0"/>
            <a:t>doğruluk </a:t>
          </a:r>
          <a:r>
            <a:rPr lang="tr-TR" sz="2000" dirty="0"/>
            <a:t>ve verimlilik bulunur. </a:t>
          </a:r>
          <a:endParaRPr lang="en-US" sz="2000" dirty="0"/>
        </a:p>
      </dgm:t>
    </dgm:pt>
    <dgm:pt modelId="{773213F5-A9C1-4EB0-9563-3EBDCE1DD224}" type="parTrans" cxnId="{BFF3AE5B-C20F-4AD7-80A0-FD2C94C59D19}">
      <dgm:prSet/>
      <dgm:spPr/>
      <dgm:t>
        <a:bodyPr/>
        <a:lstStyle/>
        <a:p>
          <a:endParaRPr lang="en-US"/>
        </a:p>
      </dgm:t>
    </dgm:pt>
    <dgm:pt modelId="{08BDF671-ADD1-4C39-9D86-A01E8852C320}" type="sibTrans" cxnId="{BFF3AE5B-C20F-4AD7-80A0-FD2C94C59D19}">
      <dgm:prSet/>
      <dgm:spPr/>
      <dgm:t>
        <a:bodyPr/>
        <a:lstStyle/>
        <a:p>
          <a:pPr>
            <a:lnSpc>
              <a:spcPct val="100000"/>
            </a:lnSpc>
          </a:pPr>
          <a:endParaRPr lang="en-US"/>
        </a:p>
      </dgm:t>
    </dgm:pt>
    <dgm:pt modelId="{529AA605-5611-48E0-8FB3-42D148F9CC46}">
      <dgm:prSet custT="1"/>
      <dgm:spPr/>
      <dgm:t>
        <a:bodyPr/>
        <a:lstStyle/>
        <a:p>
          <a:pPr algn="l">
            <a:lnSpc>
              <a:spcPct val="100000"/>
            </a:lnSpc>
          </a:pPr>
          <a:r>
            <a:rPr lang="tr-TR" sz="2000" dirty="0"/>
            <a:t>Diğer nesne algılama modellerine göre daha </a:t>
          </a:r>
          <a:r>
            <a:rPr lang="tr-TR" sz="2000" b="1" dirty="0"/>
            <a:t>hızlı</a:t>
          </a:r>
          <a:r>
            <a:rPr lang="tr-TR" sz="2000" dirty="0"/>
            <a:t> çalışabilir ve daha yüksek doğruluk sağlayabilir. Ayrıca, daha az kaynak kullanımıyla daha verimli çalışabilir.</a:t>
          </a:r>
          <a:endParaRPr lang="en-US" sz="2000" dirty="0"/>
        </a:p>
      </dgm:t>
    </dgm:pt>
    <dgm:pt modelId="{054B7401-2A1F-4FD2-AA50-093EFC238355}" type="parTrans" cxnId="{CBECF53E-969D-48B4-939C-FF95BCD88146}">
      <dgm:prSet/>
      <dgm:spPr/>
      <dgm:t>
        <a:bodyPr/>
        <a:lstStyle/>
        <a:p>
          <a:endParaRPr lang="en-US"/>
        </a:p>
      </dgm:t>
    </dgm:pt>
    <dgm:pt modelId="{4909AF99-C05B-413F-A791-6634F049D441}" type="sibTrans" cxnId="{CBECF53E-969D-48B4-939C-FF95BCD88146}">
      <dgm:prSet/>
      <dgm:spPr/>
      <dgm:t>
        <a:bodyPr/>
        <a:lstStyle/>
        <a:p>
          <a:endParaRPr lang="en-US"/>
        </a:p>
      </dgm:t>
    </dgm:pt>
    <dgm:pt modelId="{6A659B6F-3170-437C-A1B6-E18AAD7B3A45}" type="pres">
      <dgm:prSet presAssocID="{05FD8D50-270C-486B-9467-A86B3932ABCB}" presName="root" presStyleCnt="0">
        <dgm:presLayoutVars>
          <dgm:dir/>
          <dgm:resizeHandles val="exact"/>
        </dgm:presLayoutVars>
      </dgm:prSet>
      <dgm:spPr/>
    </dgm:pt>
    <dgm:pt modelId="{F3F6426B-3CED-44EF-83D7-3BD05BF47DC8}" type="pres">
      <dgm:prSet presAssocID="{05FD8D50-270C-486B-9467-A86B3932ABCB}" presName="container" presStyleCnt="0">
        <dgm:presLayoutVars>
          <dgm:dir/>
          <dgm:resizeHandles val="exact"/>
        </dgm:presLayoutVars>
      </dgm:prSet>
      <dgm:spPr/>
    </dgm:pt>
    <dgm:pt modelId="{6EF136DD-FED1-4442-9A13-E67BAD9924D9}" type="pres">
      <dgm:prSet presAssocID="{5C65E1F4-C887-4702-9F5C-45E058ABD605}" presName="compNode" presStyleCnt="0"/>
      <dgm:spPr/>
    </dgm:pt>
    <dgm:pt modelId="{733EB1E2-AA51-49C9-AE58-D1C30A880C37}" type="pres">
      <dgm:prSet presAssocID="{5C65E1F4-C887-4702-9F5C-45E058ABD605}" presName="iconBgRect" presStyleLbl="bgShp" presStyleIdx="0" presStyleCnt="3"/>
      <dgm:spPr/>
    </dgm:pt>
    <dgm:pt modelId="{46FA0FB0-3595-4320-ACB3-CA8C329E7A1F}" type="pres">
      <dgm:prSet presAssocID="{5C65E1F4-C887-4702-9F5C-45E058ABD6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AF1C2FB-9FF0-4669-A5C8-C53376738CA4}" type="pres">
      <dgm:prSet presAssocID="{5C65E1F4-C887-4702-9F5C-45E058ABD605}" presName="spaceRect" presStyleCnt="0"/>
      <dgm:spPr/>
    </dgm:pt>
    <dgm:pt modelId="{837213D1-C8C2-42FB-9906-5935AF246182}" type="pres">
      <dgm:prSet presAssocID="{5C65E1F4-C887-4702-9F5C-45E058ABD605}" presName="textRect" presStyleLbl="revTx" presStyleIdx="0" presStyleCnt="3">
        <dgm:presLayoutVars>
          <dgm:chMax val="1"/>
          <dgm:chPref val="1"/>
        </dgm:presLayoutVars>
      </dgm:prSet>
      <dgm:spPr/>
    </dgm:pt>
    <dgm:pt modelId="{F7D9033F-32F5-429F-B7B1-72D9EF4CC85E}" type="pres">
      <dgm:prSet presAssocID="{97565203-2BE1-4281-BAEE-F0C48731C562}" presName="sibTrans" presStyleLbl="sibTrans2D1" presStyleIdx="0" presStyleCnt="0"/>
      <dgm:spPr/>
    </dgm:pt>
    <dgm:pt modelId="{A2370577-2CEA-485F-B2E0-82A6F868EFCA}" type="pres">
      <dgm:prSet presAssocID="{F8506DC4-BE2E-425E-B68E-E971010762DE}" presName="compNode" presStyleCnt="0"/>
      <dgm:spPr/>
    </dgm:pt>
    <dgm:pt modelId="{CC0D1BBC-3D31-484F-863A-BB99643CACCE}" type="pres">
      <dgm:prSet presAssocID="{F8506DC4-BE2E-425E-B68E-E971010762DE}" presName="iconBgRect" presStyleLbl="bgShp" presStyleIdx="1" presStyleCnt="3"/>
      <dgm:spPr/>
    </dgm:pt>
    <dgm:pt modelId="{FD5758BE-BADE-47A6-8FEA-8E799CC5B7DE}" type="pres">
      <dgm:prSet presAssocID="{F8506DC4-BE2E-425E-B68E-E971010762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österge"/>
        </a:ext>
      </dgm:extLst>
    </dgm:pt>
    <dgm:pt modelId="{E08CBED0-B48C-49D7-AC7E-B4E7CA184A97}" type="pres">
      <dgm:prSet presAssocID="{F8506DC4-BE2E-425E-B68E-E971010762DE}" presName="spaceRect" presStyleCnt="0"/>
      <dgm:spPr/>
    </dgm:pt>
    <dgm:pt modelId="{97263C3E-D22C-43F5-85F3-5FB9AFB4D644}" type="pres">
      <dgm:prSet presAssocID="{F8506DC4-BE2E-425E-B68E-E971010762DE}" presName="textRect" presStyleLbl="revTx" presStyleIdx="1" presStyleCnt="3">
        <dgm:presLayoutVars>
          <dgm:chMax val="1"/>
          <dgm:chPref val="1"/>
        </dgm:presLayoutVars>
      </dgm:prSet>
      <dgm:spPr/>
    </dgm:pt>
    <dgm:pt modelId="{BA72A46C-1AE4-4B70-98C3-91163E34E992}" type="pres">
      <dgm:prSet presAssocID="{08BDF671-ADD1-4C39-9D86-A01E8852C320}" presName="sibTrans" presStyleLbl="sibTrans2D1" presStyleIdx="0" presStyleCnt="0"/>
      <dgm:spPr/>
    </dgm:pt>
    <dgm:pt modelId="{1AA6B509-BF2C-4515-A027-B309C8853BEB}" type="pres">
      <dgm:prSet presAssocID="{529AA605-5611-48E0-8FB3-42D148F9CC46}" presName="compNode" presStyleCnt="0"/>
      <dgm:spPr/>
    </dgm:pt>
    <dgm:pt modelId="{C83AA57C-A6A6-4702-8ED5-337C1EE9A4B7}" type="pres">
      <dgm:prSet presAssocID="{529AA605-5611-48E0-8FB3-42D148F9CC46}" presName="iconBgRect" presStyleLbl="bgShp" presStyleIdx="2" presStyleCnt="3"/>
      <dgm:spPr/>
    </dgm:pt>
    <dgm:pt modelId="{0C515CDA-B995-4476-9024-BF84B93628D3}" type="pres">
      <dgm:prSet presAssocID="{529AA605-5611-48E0-8FB3-42D148F9CC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ronometre"/>
        </a:ext>
      </dgm:extLst>
    </dgm:pt>
    <dgm:pt modelId="{7CC4E52A-903B-468F-B5C6-46EFA90FC2E2}" type="pres">
      <dgm:prSet presAssocID="{529AA605-5611-48E0-8FB3-42D148F9CC46}" presName="spaceRect" presStyleCnt="0"/>
      <dgm:spPr/>
    </dgm:pt>
    <dgm:pt modelId="{2BCA827A-B6E7-4757-939E-52911B26804E}" type="pres">
      <dgm:prSet presAssocID="{529AA605-5611-48E0-8FB3-42D148F9CC46}" presName="textRect" presStyleLbl="revTx" presStyleIdx="2" presStyleCnt="3">
        <dgm:presLayoutVars>
          <dgm:chMax val="1"/>
          <dgm:chPref val="1"/>
        </dgm:presLayoutVars>
      </dgm:prSet>
      <dgm:spPr/>
    </dgm:pt>
  </dgm:ptLst>
  <dgm:cxnLst>
    <dgm:cxn modelId="{CBECF53E-969D-48B4-939C-FF95BCD88146}" srcId="{05FD8D50-270C-486B-9467-A86B3932ABCB}" destId="{529AA605-5611-48E0-8FB3-42D148F9CC46}" srcOrd="2" destOrd="0" parTransId="{054B7401-2A1F-4FD2-AA50-093EFC238355}" sibTransId="{4909AF99-C05B-413F-A791-6634F049D441}"/>
    <dgm:cxn modelId="{BFF3AE5B-C20F-4AD7-80A0-FD2C94C59D19}" srcId="{05FD8D50-270C-486B-9467-A86B3932ABCB}" destId="{F8506DC4-BE2E-425E-B68E-E971010762DE}" srcOrd="1" destOrd="0" parTransId="{773213F5-A9C1-4EB0-9563-3EBDCE1DD224}" sibTransId="{08BDF671-ADD1-4C39-9D86-A01E8852C320}"/>
    <dgm:cxn modelId="{59DA8057-9B77-403D-BF32-9914148543D6}" type="presOf" srcId="{529AA605-5611-48E0-8FB3-42D148F9CC46}" destId="{2BCA827A-B6E7-4757-939E-52911B26804E}" srcOrd="0" destOrd="0" presId="urn:microsoft.com/office/officeart/2018/2/layout/IconCircleList"/>
    <dgm:cxn modelId="{AA78D082-822D-4A29-93AB-3777767AD214}" type="presOf" srcId="{05FD8D50-270C-486B-9467-A86B3932ABCB}" destId="{6A659B6F-3170-437C-A1B6-E18AAD7B3A45}" srcOrd="0" destOrd="0" presId="urn:microsoft.com/office/officeart/2018/2/layout/IconCircleList"/>
    <dgm:cxn modelId="{36DAE285-3173-4F2D-83DE-342B2E390EA0}" type="presOf" srcId="{5C65E1F4-C887-4702-9F5C-45E058ABD605}" destId="{837213D1-C8C2-42FB-9906-5935AF246182}" srcOrd="0" destOrd="0" presId="urn:microsoft.com/office/officeart/2018/2/layout/IconCircleList"/>
    <dgm:cxn modelId="{DA5F22CE-C06A-4C42-BA04-0111FEB3F7FD}" type="presOf" srcId="{08BDF671-ADD1-4C39-9D86-A01E8852C320}" destId="{BA72A46C-1AE4-4B70-98C3-91163E34E992}" srcOrd="0" destOrd="0" presId="urn:microsoft.com/office/officeart/2018/2/layout/IconCircleList"/>
    <dgm:cxn modelId="{6D2D8BDB-44D3-4679-B91F-EF802BD15257}" srcId="{05FD8D50-270C-486B-9467-A86B3932ABCB}" destId="{5C65E1F4-C887-4702-9F5C-45E058ABD605}" srcOrd="0" destOrd="0" parTransId="{BFDC23E8-7F7D-4F30-8B8E-9FEECEAA8A75}" sibTransId="{97565203-2BE1-4281-BAEE-F0C48731C562}"/>
    <dgm:cxn modelId="{C869B6E3-3B95-4763-BFBD-2452C62FFF96}" type="presOf" srcId="{97565203-2BE1-4281-BAEE-F0C48731C562}" destId="{F7D9033F-32F5-429F-B7B1-72D9EF4CC85E}" srcOrd="0" destOrd="0" presId="urn:microsoft.com/office/officeart/2018/2/layout/IconCircleList"/>
    <dgm:cxn modelId="{B3E4F7E3-9C83-4AF1-83A3-2C97E2936474}" type="presOf" srcId="{F8506DC4-BE2E-425E-B68E-E971010762DE}" destId="{97263C3E-D22C-43F5-85F3-5FB9AFB4D644}" srcOrd="0" destOrd="0" presId="urn:microsoft.com/office/officeart/2018/2/layout/IconCircleList"/>
    <dgm:cxn modelId="{43A4E64F-6D01-496D-9DBF-F15E65334F22}" type="presParOf" srcId="{6A659B6F-3170-437C-A1B6-E18AAD7B3A45}" destId="{F3F6426B-3CED-44EF-83D7-3BD05BF47DC8}" srcOrd="0" destOrd="0" presId="urn:microsoft.com/office/officeart/2018/2/layout/IconCircleList"/>
    <dgm:cxn modelId="{A0733172-00C9-48FD-B50F-89B342E8984D}" type="presParOf" srcId="{F3F6426B-3CED-44EF-83D7-3BD05BF47DC8}" destId="{6EF136DD-FED1-4442-9A13-E67BAD9924D9}" srcOrd="0" destOrd="0" presId="urn:microsoft.com/office/officeart/2018/2/layout/IconCircleList"/>
    <dgm:cxn modelId="{158B2288-2099-4672-BCD3-9CB766C4EF2C}" type="presParOf" srcId="{6EF136DD-FED1-4442-9A13-E67BAD9924D9}" destId="{733EB1E2-AA51-49C9-AE58-D1C30A880C37}" srcOrd="0" destOrd="0" presId="urn:microsoft.com/office/officeart/2018/2/layout/IconCircleList"/>
    <dgm:cxn modelId="{B47FD732-0E97-4110-B101-A9346873A127}" type="presParOf" srcId="{6EF136DD-FED1-4442-9A13-E67BAD9924D9}" destId="{46FA0FB0-3595-4320-ACB3-CA8C329E7A1F}" srcOrd="1" destOrd="0" presId="urn:microsoft.com/office/officeart/2018/2/layout/IconCircleList"/>
    <dgm:cxn modelId="{F77A6D56-F251-49B3-BC6D-8B84105363CE}" type="presParOf" srcId="{6EF136DD-FED1-4442-9A13-E67BAD9924D9}" destId="{1AF1C2FB-9FF0-4669-A5C8-C53376738CA4}" srcOrd="2" destOrd="0" presId="urn:microsoft.com/office/officeart/2018/2/layout/IconCircleList"/>
    <dgm:cxn modelId="{AEC174F3-1FE8-4635-983F-EA3D70A38350}" type="presParOf" srcId="{6EF136DD-FED1-4442-9A13-E67BAD9924D9}" destId="{837213D1-C8C2-42FB-9906-5935AF246182}" srcOrd="3" destOrd="0" presId="urn:microsoft.com/office/officeart/2018/2/layout/IconCircleList"/>
    <dgm:cxn modelId="{8DB23A37-0675-4FED-A5A0-5024353B9DFA}" type="presParOf" srcId="{F3F6426B-3CED-44EF-83D7-3BD05BF47DC8}" destId="{F7D9033F-32F5-429F-B7B1-72D9EF4CC85E}" srcOrd="1" destOrd="0" presId="urn:microsoft.com/office/officeart/2018/2/layout/IconCircleList"/>
    <dgm:cxn modelId="{559571E4-0724-4227-8F56-11E0479464E7}" type="presParOf" srcId="{F3F6426B-3CED-44EF-83D7-3BD05BF47DC8}" destId="{A2370577-2CEA-485F-B2E0-82A6F868EFCA}" srcOrd="2" destOrd="0" presId="urn:microsoft.com/office/officeart/2018/2/layout/IconCircleList"/>
    <dgm:cxn modelId="{77A12B69-D1D7-4319-825C-5C6C616CE0BE}" type="presParOf" srcId="{A2370577-2CEA-485F-B2E0-82A6F868EFCA}" destId="{CC0D1BBC-3D31-484F-863A-BB99643CACCE}" srcOrd="0" destOrd="0" presId="urn:microsoft.com/office/officeart/2018/2/layout/IconCircleList"/>
    <dgm:cxn modelId="{58971139-2E0D-46E4-BFB8-1D22E7CB8BB0}" type="presParOf" srcId="{A2370577-2CEA-485F-B2E0-82A6F868EFCA}" destId="{FD5758BE-BADE-47A6-8FEA-8E799CC5B7DE}" srcOrd="1" destOrd="0" presId="urn:microsoft.com/office/officeart/2018/2/layout/IconCircleList"/>
    <dgm:cxn modelId="{73C77F2E-345C-45E3-9FEF-6295A49EC222}" type="presParOf" srcId="{A2370577-2CEA-485F-B2E0-82A6F868EFCA}" destId="{E08CBED0-B48C-49D7-AC7E-B4E7CA184A97}" srcOrd="2" destOrd="0" presId="urn:microsoft.com/office/officeart/2018/2/layout/IconCircleList"/>
    <dgm:cxn modelId="{AE86226E-9F4A-49DC-AE72-687DD38E1B13}" type="presParOf" srcId="{A2370577-2CEA-485F-B2E0-82A6F868EFCA}" destId="{97263C3E-D22C-43F5-85F3-5FB9AFB4D644}" srcOrd="3" destOrd="0" presId="urn:microsoft.com/office/officeart/2018/2/layout/IconCircleList"/>
    <dgm:cxn modelId="{521D4484-A16E-4A5A-9641-42777B3A809B}" type="presParOf" srcId="{F3F6426B-3CED-44EF-83D7-3BD05BF47DC8}" destId="{BA72A46C-1AE4-4B70-98C3-91163E34E992}" srcOrd="3" destOrd="0" presId="urn:microsoft.com/office/officeart/2018/2/layout/IconCircleList"/>
    <dgm:cxn modelId="{E9E05473-F7E0-4253-AE57-3E01AEA4C426}" type="presParOf" srcId="{F3F6426B-3CED-44EF-83D7-3BD05BF47DC8}" destId="{1AA6B509-BF2C-4515-A027-B309C8853BEB}" srcOrd="4" destOrd="0" presId="urn:microsoft.com/office/officeart/2018/2/layout/IconCircleList"/>
    <dgm:cxn modelId="{8DC65746-7FAB-4335-B727-C98824139855}" type="presParOf" srcId="{1AA6B509-BF2C-4515-A027-B309C8853BEB}" destId="{C83AA57C-A6A6-4702-8ED5-337C1EE9A4B7}" srcOrd="0" destOrd="0" presId="urn:microsoft.com/office/officeart/2018/2/layout/IconCircleList"/>
    <dgm:cxn modelId="{C1C0122F-3CEE-49C9-80D3-A89B389A66EB}" type="presParOf" srcId="{1AA6B509-BF2C-4515-A027-B309C8853BEB}" destId="{0C515CDA-B995-4476-9024-BF84B93628D3}" srcOrd="1" destOrd="0" presId="urn:microsoft.com/office/officeart/2018/2/layout/IconCircleList"/>
    <dgm:cxn modelId="{5E7E9E85-E66D-4A73-ABAC-BB4A02CED498}" type="presParOf" srcId="{1AA6B509-BF2C-4515-A027-B309C8853BEB}" destId="{7CC4E52A-903B-468F-B5C6-46EFA90FC2E2}" srcOrd="2" destOrd="0" presId="urn:microsoft.com/office/officeart/2018/2/layout/IconCircleList"/>
    <dgm:cxn modelId="{F9A7AD34-F406-46F1-85F3-45065107DB27}" type="presParOf" srcId="{1AA6B509-BF2C-4515-A027-B309C8853BEB}" destId="{2BCA827A-B6E7-4757-939E-52911B26804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A94274-D35B-43EF-B56C-6A991CD0F86A}"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2C18AB04-BCE7-4354-99B3-36D6986315C2}">
      <dgm:prSet/>
      <dgm:spPr/>
      <dgm:t>
        <a:bodyPr/>
        <a:lstStyle/>
        <a:p>
          <a:r>
            <a:rPr lang="tr-TR" dirty="0"/>
            <a:t>Trafik işaretlerini etiketlemek için</a:t>
          </a:r>
          <a:r>
            <a:rPr lang="tr-TR" b="1" u="sng" dirty="0"/>
            <a:t> </a:t>
          </a:r>
          <a:r>
            <a:rPr lang="tr-TR" b="1" u="sng" dirty="0" err="1"/>
            <a:t>Roboflow</a:t>
          </a:r>
          <a:r>
            <a:rPr lang="tr-TR" b="1" u="sng" dirty="0"/>
            <a:t> </a:t>
          </a:r>
          <a:r>
            <a:rPr lang="tr-TR" dirty="0"/>
            <a:t>etiketleme aracı kullanılır. </a:t>
          </a:r>
          <a:endParaRPr lang="en-US" dirty="0"/>
        </a:p>
      </dgm:t>
    </dgm:pt>
    <dgm:pt modelId="{1755711C-069B-4C8F-B598-F13532D73D2B}" type="parTrans" cxnId="{DB4B78D0-2231-40D3-9385-CFA14B2F4090}">
      <dgm:prSet/>
      <dgm:spPr/>
      <dgm:t>
        <a:bodyPr/>
        <a:lstStyle/>
        <a:p>
          <a:endParaRPr lang="en-US"/>
        </a:p>
      </dgm:t>
    </dgm:pt>
    <dgm:pt modelId="{60094DA0-07DF-466B-BB35-130A79E0D8CF}" type="sibTrans" cxnId="{DB4B78D0-2231-40D3-9385-CFA14B2F4090}">
      <dgm:prSet/>
      <dgm:spPr/>
      <dgm:t>
        <a:bodyPr/>
        <a:lstStyle/>
        <a:p>
          <a:endParaRPr lang="en-US"/>
        </a:p>
      </dgm:t>
    </dgm:pt>
    <dgm:pt modelId="{7F979A8B-9BA3-4723-B1B5-2C91A0078629}">
      <dgm:prSet/>
      <dgm:spPr/>
      <dgm:t>
        <a:bodyPr/>
        <a:lstStyle/>
        <a:p>
          <a:r>
            <a:rPr lang="tr-TR"/>
            <a:t>Öncelikle projeye trafik işareti görüntüleri yüklenir ve etiketleme arayüzüne erişilir. </a:t>
          </a:r>
          <a:endParaRPr lang="en-US"/>
        </a:p>
      </dgm:t>
    </dgm:pt>
    <dgm:pt modelId="{8AA19336-9710-49AE-A229-7D5C848B99A5}" type="parTrans" cxnId="{A4895102-C55E-44E8-B4C3-D5430C99CA59}">
      <dgm:prSet/>
      <dgm:spPr/>
      <dgm:t>
        <a:bodyPr/>
        <a:lstStyle/>
        <a:p>
          <a:endParaRPr lang="en-US"/>
        </a:p>
      </dgm:t>
    </dgm:pt>
    <dgm:pt modelId="{737AE0FF-0056-46C0-B16B-B98932308BF9}" type="sibTrans" cxnId="{A4895102-C55E-44E8-B4C3-D5430C99CA59}">
      <dgm:prSet/>
      <dgm:spPr/>
      <dgm:t>
        <a:bodyPr/>
        <a:lstStyle/>
        <a:p>
          <a:endParaRPr lang="en-US"/>
        </a:p>
      </dgm:t>
    </dgm:pt>
    <dgm:pt modelId="{085C3D87-A18C-4B64-9214-698CF86C9666}">
      <dgm:prSet/>
      <dgm:spPr/>
      <dgm:t>
        <a:bodyPr/>
        <a:lstStyle/>
        <a:p>
          <a:r>
            <a:rPr lang="tr-TR"/>
            <a:t>Etiketleme arayüzünde, her bir görüntüdeki trafik işaretleri görsel olarak görüntülenir ve kullanıcılar tarafından işaretlenir. </a:t>
          </a:r>
          <a:endParaRPr lang="en-US"/>
        </a:p>
      </dgm:t>
    </dgm:pt>
    <dgm:pt modelId="{C48CC28F-3ABA-4699-80D6-3AA41F95544B}" type="parTrans" cxnId="{8689A0BD-AA39-4D54-A9C6-B2ED819E375A}">
      <dgm:prSet/>
      <dgm:spPr/>
      <dgm:t>
        <a:bodyPr/>
        <a:lstStyle/>
        <a:p>
          <a:endParaRPr lang="en-US"/>
        </a:p>
      </dgm:t>
    </dgm:pt>
    <dgm:pt modelId="{93971958-F719-4C22-AD80-8AD9CB67189C}" type="sibTrans" cxnId="{8689A0BD-AA39-4D54-A9C6-B2ED819E375A}">
      <dgm:prSet/>
      <dgm:spPr/>
      <dgm:t>
        <a:bodyPr/>
        <a:lstStyle/>
        <a:p>
          <a:endParaRPr lang="en-US"/>
        </a:p>
      </dgm:t>
    </dgm:pt>
    <dgm:pt modelId="{D68B9574-72C5-495F-8452-1F5C87801A8A}">
      <dgm:prSet/>
      <dgm:spPr/>
      <dgm:t>
        <a:bodyPr/>
        <a:lstStyle/>
        <a:p>
          <a:r>
            <a:rPr lang="tr-TR"/>
            <a:t>İşaretlemeyi tamamladıktan sonra, her bir işaret için gerekli olan etiket bilgileri kaydedilir ve YOLOv5 modeli için kullanıma hazır hale getirilir. </a:t>
          </a:r>
          <a:endParaRPr lang="en-US"/>
        </a:p>
      </dgm:t>
    </dgm:pt>
    <dgm:pt modelId="{1342FF41-91E6-4E33-A794-9F27BC2C2026}" type="parTrans" cxnId="{E52169F1-C718-4799-AD1E-C2D599D2AFA4}">
      <dgm:prSet/>
      <dgm:spPr/>
      <dgm:t>
        <a:bodyPr/>
        <a:lstStyle/>
        <a:p>
          <a:endParaRPr lang="en-US"/>
        </a:p>
      </dgm:t>
    </dgm:pt>
    <dgm:pt modelId="{1E314D2E-837B-4B01-B62B-8B761D8ACCD6}" type="sibTrans" cxnId="{E52169F1-C718-4799-AD1E-C2D599D2AFA4}">
      <dgm:prSet/>
      <dgm:spPr/>
      <dgm:t>
        <a:bodyPr/>
        <a:lstStyle/>
        <a:p>
          <a:endParaRPr lang="en-US"/>
        </a:p>
      </dgm:t>
    </dgm:pt>
    <dgm:pt modelId="{1DF4DD29-CCE7-4D3D-8F3B-C67CFB828D41}">
      <dgm:prSet/>
      <dgm:spPr/>
      <dgm:t>
        <a:bodyPr/>
        <a:lstStyle/>
        <a:p>
          <a:r>
            <a:rPr lang="tr-TR"/>
            <a:t>Bu süreç, trafik işaretlerinin doğru ve standart bir şekilde etiketlenmesini sağlar ve modelin eğitim veri setinin düzenli bir şekilde oluşturulmasını temin eder.</a:t>
          </a:r>
          <a:endParaRPr lang="en-US"/>
        </a:p>
      </dgm:t>
    </dgm:pt>
    <dgm:pt modelId="{1BE01F5D-0CB1-4FF4-819C-E24BD70A9557}" type="parTrans" cxnId="{9AC4B06C-8832-4734-8616-2A4B5A272895}">
      <dgm:prSet/>
      <dgm:spPr/>
      <dgm:t>
        <a:bodyPr/>
        <a:lstStyle/>
        <a:p>
          <a:endParaRPr lang="en-US"/>
        </a:p>
      </dgm:t>
    </dgm:pt>
    <dgm:pt modelId="{C90E7546-BE87-4D2C-8F87-CF9F4C696D30}" type="sibTrans" cxnId="{9AC4B06C-8832-4734-8616-2A4B5A272895}">
      <dgm:prSet/>
      <dgm:spPr/>
      <dgm:t>
        <a:bodyPr/>
        <a:lstStyle/>
        <a:p>
          <a:endParaRPr lang="en-US"/>
        </a:p>
      </dgm:t>
    </dgm:pt>
    <dgm:pt modelId="{61CA79A1-50B8-4DE8-8876-AE7912BA2607}" type="pres">
      <dgm:prSet presAssocID="{B2A94274-D35B-43EF-B56C-6A991CD0F86A}" presName="outerComposite" presStyleCnt="0">
        <dgm:presLayoutVars>
          <dgm:chMax val="5"/>
          <dgm:dir/>
          <dgm:resizeHandles val="exact"/>
        </dgm:presLayoutVars>
      </dgm:prSet>
      <dgm:spPr/>
    </dgm:pt>
    <dgm:pt modelId="{89360921-E3A2-40F5-ABBE-7FD492182C4D}" type="pres">
      <dgm:prSet presAssocID="{B2A94274-D35B-43EF-B56C-6A991CD0F86A}" presName="dummyMaxCanvas" presStyleCnt="0">
        <dgm:presLayoutVars/>
      </dgm:prSet>
      <dgm:spPr/>
    </dgm:pt>
    <dgm:pt modelId="{A66ECAD2-143B-49AA-BE3B-011A070015C1}" type="pres">
      <dgm:prSet presAssocID="{B2A94274-D35B-43EF-B56C-6A991CD0F86A}" presName="FiveNodes_1" presStyleLbl="node1" presStyleIdx="0" presStyleCnt="5">
        <dgm:presLayoutVars>
          <dgm:bulletEnabled val="1"/>
        </dgm:presLayoutVars>
      </dgm:prSet>
      <dgm:spPr/>
    </dgm:pt>
    <dgm:pt modelId="{DA001BB8-D49D-419F-82E5-D090762D043C}" type="pres">
      <dgm:prSet presAssocID="{B2A94274-D35B-43EF-B56C-6A991CD0F86A}" presName="FiveNodes_2" presStyleLbl="node1" presStyleIdx="1" presStyleCnt="5">
        <dgm:presLayoutVars>
          <dgm:bulletEnabled val="1"/>
        </dgm:presLayoutVars>
      </dgm:prSet>
      <dgm:spPr/>
    </dgm:pt>
    <dgm:pt modelId="{9C2B91C9-7759-424C-BCA4-46C183DC1A11}" type="pres">
      <dgm:prSet presAssocID="{B2A94274-D35B-43EF-B56C-6A991CD0F86A}" presName="FiveNodes_3" presStyleLbl="node1" presStyleIdx="2" presStyleCnt="5">
        <dgm:presLayoutVars>
          <dgm:bulletEnabled val="1"/>
        </dgm:presLayoutVars>
      </dgm:prSet>
      <dgm:spPr/>
    </dgm:pt>
    <dgm:pt modelId="{6823910B-0130-470B-8AE9-3F8167AEDB4C}" type="pres">
      <dgm:prSet presAssocID="{B2A94274-D35B-43EF-B56C-6A991CD0F86A}" presName="FiveNodes_4" presStyleLbl="node1" presStyleIdx="3" presStyleCnt="5">
        <dgm:presLayoutVars>
          <dgm:bulletEnabled val="1"/>
        </dgm:presLayoutVars>
      </dgm:prSet>
      <dgm:spPr/>
    </dgm:pt>
    <dgm:pt modelId="{CDC33AFE-3E95-46E9-8D44-BD89EECD1456}" type="pres">
      <dgm:prSet presAssocID="{B2A94274-D35B-43EF-B56C-6A991CD0F86A}" presName="FiveNodes_5" presStyleLbl="node1" presStyleIdx="4" presStyleCnt="5">
        <dgm:presLayoutVars>
          <dgm:bulletEnabled val="1"/>
        </dgm:presLayoutVars>
      </dgm:prSet>
      <dgm:spPr/>
    </dgm:pt>
    <dgm:pt modelId="{22A77E2D-7C72-4E20-9198-C1F5F3CAA49C}" type="pres">
      <dgm:prSet presAssocID="{B2A94274-D35B-43EF-B56C-6A991CD0F86A}" presName="FiveConn_1-2" presStyleLbl="fgAccFollowNode1" presStyleIdx="0" presStyleCnt="4">
        <dgm:presLayoutVars>
          <dgm:bulletEnabled val="1"/>
        </dgm:presLayoutVars>
      </dgm:prSet>
      <dgm:spPr/>
    </dgm:pt>
    <dgm:pt modelId="{6B354F99-1ED6-4AE7-A350-B4C58775B6CC}" type="pres">
      <dgm:prSet presAssocID="{B2A94274-D35B-43EF-B56C-6A991CD0F86A}" presName="FiveConn_2-3" presStyleLbl="fgAccFollowNode1" presStyleIdx="1" presStyleCnt="4">
        <dgm:presLayoutVars>
          <dgm:bulletEnabled val="1"/>
        </dgm:presLayoutVars>
      </dgm:prSet>
      <dgm:spPr/>
    </dgm:pt>
    <dgm:pt modelId="{FB6F6D14-021E-4A57-BEF8-1350E02C5C39}" type="pres">
      <dgm:prSet presAssocID="{B2A94274-D35B-43EF-B56C-6A991CD0F86A}" presName="FiveConn_3-4" presStyleLbl="fgAccFollowNode1" presStyleIdx="2" presStyleCnt="4">
        <dgm:presLayoutVars>
          <dgm:bulletEnabled val="1"/>
        </dgm:presLayoutVars>
      </dgm:prSet>
      <dgm:spPr/>
    </dgm:pt>
    <dgm:pt modelId="{F75CAEB7-02B9-492C-B0FE-7DBAB171B863}" type="pres">
      <dgm:prSet presAssocID="{B2A94274-D35B-43EF-B56C-6A991CD0F86A}" presName="FiveConn_4-5" presStyleLbl="fgAccFollowNode1" presStyleIdx="3" presStyleCnt="4">
        <dgm:presLayoutVars>
          <dgm:bulletEnabled val="1"/>
        </dgm:presLayoutVars>
      </dgm:prSet>
      <dgm:spPr/>
    </dgm:pt>
    <dgm:pt modelId="{1677B926-B899-4608-B5CC-A8B73C09A75A}" type="pres">
      <dgm:prSet presAssocID="{B2A94274-D35B-43EF-B56C-6A991CD0F86A}" presName="FiveNodes_1_text" presStyleLbl="node1" presStyleIdx="4" presStyleCnt="5">
        <dgm:presLayoutVars>
          <dgm:bulletEnabled val="1"/>
        </dgm:presLayoutVars>
      </dgm:prSet>
      <dgm:spPr/>
    </dgm:pt>
    <dgm:pt modelId="{932E7C49-424D-43C1-90A3-EBE9982EC57A}" type="pres">
      <dgm:prSet presAssocID="{B2A94274-D35B-43EF-B56C-6A991CD0F86A}" presName="FiveNodes_2_text" presStyleLbl="node1" presStyleIdx="4" presStyleCnt="5">
        <dgm:presLayoutVars>
          <dgm:bulletEnabled val="1"/>
        </dgm:presLayoutVars>
      </dgm:prSet>
      <dgm:spPr/>
    </dgm:pt>
    <dgm:pt modelId="{0827C2BD-095F-4865-847C-750C2AC10D2D}" type="pres">
      <dgm:prSet presAssocID="{B2A94274-D35B-43EF-B56C-6A991CD0F86A}" presName="FiveNodes_3_text" presStyleLbl="node1" presStyleIdx="4" presStyleCnt="5">
        <dgm:presLayoutVars>
          <dgm:bulletEnabled val="1"/>
        </dgm:presLayoutVars>
      </dgm:prSet>
      <dgm:spPr/>
    </dgm:pt>
    <dgm:pt modelId="{27BF64EA-FB70-4D3F-9933-5D802341148C}" type="pres">
      <dgm:prSet presAssocID="{B2A94274-D35B-43EF-B56C-6A991CD0F86A}" presName="FiveNodes_4_text" presStyleLbl="node1" presStyleIdx="4" presStyleCnt="5">
        <dgm:presLayoutVars>
          <dgm:bulletEnabled val="1"/>
        </dgm:presLayoutVars>
      </dgm:prSet>
      <dgm:spPr/>
    </dgm:pt>
    <dgm:pt modelId="{B98AF736-84DD-41D8-A20A-A8EC3E7359CF}" type="pres">
      <dgm:prSet presAssocID="{B2A94274-D35B-43EF-B56C-6A991CD0F86A}" presName="FiveNodes_5_text" presStyleLbl="node1" presStyleIdx="4" presStyleCnt="5">
        <dgm:presLayoutVars>
          <dgm:bulletEnabled val="1"/>
        </dgm:presLayoutVars>
      </dgm:prSet>
      <dgm:spPr/>
    </dgm:pt>
  </dgm:ptLst>
  <dgm:cxnLst>
    <dgm:cxn modelId="{DA837E01-7C17-45C4-9F89-869967F9F343}" type="presOf" srcId="{D68B9574-72C5-495F-8452-1F5C87801A8A}" destId="{27BF64EA-FB70-4D3F-9933-5D802341148C}" srcOrd="1" destOrd="0" presId="urn:microsoft.com/office/officeart/2005/8/layout/vProcess5"/>
    <dgm:cxn modelId="{A4895102-C55E-44E8-B4C3-D5430C99CA59}" srcId="{B2A94274-D35B-43EF-B56C-6A991CD0F86A}" destId="{7F979A8B-9BA3-4723-B1B5-2C91A0078629}" srcOrd="1" destOrd="0" parTransId="{8AA19336-9710-49AE-A229-7D5C848B99A5}" sibTransId="{737AE0FF-0056-46C0-B16B-B98932308BF9}"/>
    <dgm:cxn modelId="{E3C61613-90F2-4956-A703-537998D25D23}" type="presOf" srcId="{737AE0FF-0056-46C0-B16B-B98932308BF9}" destId="{6B354F99-1ED6-4AE7-A350-B4C58775B6CC}" srcOrd="0" destOrd="0" presId="urn:microsoft.com/office/officeart/2005/8/layout/vProcess5"/>
    <dgm:cxn modelId="{160AE915-73EB-4C72-A0DE-FA511A11BB54}" type="presOf" srcId="{2C18AB04-BCE7-4354-99B3-36D6986315C2}" destId="{1677B926-B899-4608-B5CC-A8B73C09A75A}" srcOrd="1" destOrd="0" presId="urn:microsoft.com/office/officeart/2005/8/layout/vProcess5"/>
    <dgm:cxn modelId="{D4706019-D544-46F6-9A13-61ADA8F16794}" type="presOf" srcId="{60094DA0-07DF-466B-BB35-130A79E0D8CF}" destId="{22A77E2D-7C72-4E20-9198-C1F5F3CAA49C}" srcOrd="0" destOrd="0" presId="urn:microsoft.com/office/officeart/2005/8/layout/vProcess5"/>
    <dgm:cxn modelId="{DDE6DB1F-DE7D-42D4-B465-E24736D6460F}" type="presOf" srcId="{B2A94274-D35B-43EF-B56C-6A991CD0F86A}" destId="{61CA79A1-50B8-4DE8-8876-AE7912BA2607}" srcOrd="0" destOrd="0" presId="urn:microsoft.com/office/officeart/2005/8/layout/vProcess5"/>
    <dgm:cxn modelId="{F50A9023-C625-40D6-BC2F-6B566E6ED3A4}" type="presOf" srcId="{085C3D87-A18C-4B64-9214-698CF86C9666}" destId="{0827C2BD-095F-4865-847C-750C2AC10D2D}" srcOrd="1" destOrd="0" presId="urn:microsoft.com/office/officeart/2005/8/layout/vProcess5"/>
    <dgm:cxn modelId="{DA766E4C-519B-4A09-BC17-BAFBE28F588D}" type="presOf" srcId="{D68B9574-72C5-495F-8452-1F5C87801A8A}" destId="{6823910B-0130-470B-8AE9-3F8167AEDB4C}" srcOrd="0" destOrd="0" presId="urn:microsoft.com/office/officeart/2005/8/layout/vProcess5"/>
    <dgm:cxn modelId="{9AC4B06C-8832-4734-8616-2A4B5A272895}" srcId="{B2A94274-D35B-43EF-B56C-6A991CD0F86A}" destId="{1DF4DD29-CCE7-4D3D-8F3B-C67CFB828D41}" srcOrd="4" destOrd="0" parTransId="{1BE01F5D-0CB1-4FF4-819C-E24BD70A9557}" sibTransId="{C90E7546-BE87-4D2C-8F87-CF9F4C696D30}"/>
    <dgm:cxn modelId="{7899D174-4A20-484E-9706-EDF9CDA8330C}" type="presOf" srcId="{1E314D2E-837B-4B01-B62B-8B761D8ACCD6}" destId="{F75CAEB7-02B9-492C-B0FE-7DBAB171B863}" srcOrd="0" destOrd="0" presId="urn:microsoft.com/office/officeart/2005/8/layout/vProcess5"/>
    <dgm:cxn modelId="{1A7FDF84-7860-4EE0-8F2F-B4750864BE11}" type="presOf" srcId="{7F979A8B-9BA3-4723-B1B5-2C91A0078629}" destId="{932E7C49-424D-43C1-90A3-EBE9982EC57A}" srcOrd="1" destOrd="0" presId="urn:microsoft.com/office/officeart/2005/8/layout/vProcess5"/>
    <dgm:cxn modelId="{BA7D3B92-157C-4918-9CBC-368DF5055E06}" type="presOf" srcId="{2C18AB04-BCE7-4354-99B3-36D6986315C2}" destId="{A66ECAD2-143B-49AA-BE3B-011A070015C1}" srcOrd="0" destOrd="0" presId="urn:microsoft.com/office/officeart/2005/8/layout/vProcess5"/>
    <dgm:cxn modelId="{81AF959D-B92A-4E0E-AF77-134371DFD9C6}" type="presOf" srcId="{1DF4DD29-CCE7-4D3D-8F3B-C67CFB828D41}" destId="{B98AF736-84DD-41D8-A20A-A8EC3E7359CF}" srcOrd="1" destOrd="0" presId="urn:microsoft.com/office/officeart/2005/8/layout/vProcess5"/>
    <dgm:cxn modelId="{8689A0BD-AA39-4D54-A9C6-B2ED819E375A}" srcId="{B2A94274-D35B-43EF-B56C-6A991CD0F86A}" destId="{085C3D87-A18C-4B64-9214-698CF86C9666}" srcOrd="2" destOrd="0" parTransId="{C48CC28F-3ABA-4699-80D6-3AA41F95544B}" sibTransId="{93971958-F719-4C22-AD80-8AD9CB67189C}"/>
    <dgm:cxn modelId="{1C201ABF-EC66-498D-A35E-BEC0F833A61A}" type="presOf" srcId="{085C3D87-A18C-4B64-9214-698CF86C9666}" destId="{9C2B91C9-7759-424C-BCA4-46C183DC1A11}" srcOrd="0" destOrd="0" presId="urn:microsoft.com/office/officeart/2005/8/layout/vProcess5"/>
    <dgm:cxn modelId="{BADDC1C4-94CD-4153-BA28-82CD73A3EFF2}" type="presOf" srcId="{93971958-F719-4C22-AD80-8AD9CB67189C}" destId="{FB6F6D14-021E-4A57-BEF8-1350E02C5C39}" srcOrd="0" destOrd="0" presId="urn:microsoft.com/office/officeart/2005/8/layout/vProcess5"/>
    <dgm:cxn modelId="{DB4B78D0-2231-40D3-9385-CFA14B2F4090}" srcId="{B2A94274-D35B-43EF-B56C-6A991CD0F86A}" destId="{2C18AB04-BCE7-4354-99B3-36D6986315C2}" srcOrd="0" destOrd="0" parTransId="{1755711C-069B-4C8F-B598-F13532D73D2B}" sibTransId="{60094DA0-07DF-466B-BB35-130A79E0D8CF}"/>
    <dgm:cxn modelId="{340490D7-A007-4DEA-A6A7-4CBCD8546C30}" type="presOf" srcId="{7F979A8B-9BA3-4723-B1B5-2C91A0078629}" destId="{DA001BB8-D49D-419F-82E5-D090762D043C}" srcOrd="0" destOrd="0" presId="urn:microsoft.com/office/officeart/2005/8/layout/vProcess5"/>
    <dgm:cxn modelId="{D96C9AED-5AAA-49DF-B0CB-E4BA4B871706}" type="presOf" srcId="{1DF4DD29-CCE7-4D3D-8F3B-C67CFB828D41}" destId="{CDC33AFE-3E95-46E9-8D44-BD89EECD1456}" srcOrd="0" destOrd="0" presId="urn:microsoft.com/office/officeart/2005/8/layout/vProcess5"/>
    <dgm:cxn modelId="{E52169F1-C718-4799-AD1E-C2D599D2AFA4}" srcId="{B2A94274-D35B-43EF-B56C-6A991CD0F86A}" destId="{D68B9574-72C5-495F-8452-1F5C87801A8A}" srcOrd="3" destOrd="0" parTransId="{1342FF41-91E6-4E33-A794-9F27BC2C2026}" sibTransId="{1E314D2E-837B-4B01-B62B-8B761D8ACCD6}"/>
    <dgm:cxn modelId="{ED9A6FF4-3B83-4646-95B5-87A2FF6E7830}" type="presParOf" srcId="{61CA79A1-50B8-4DE8-8876-AE7912BA2607}" destId="{89360921-E3A2-40F5-ABBE-7FD492182C4D}" srcOrd="0" destOrd="0" presId="urn:microsoft.com/office/officeart/2005/8/layout/vProcess5"/>
    <dgm:cxn modelId="{98F92424-77B8-4FB4-A77B-F0D3421006E3}" type="presParOf" srcId="{61CA79A1-50B8-4DE8-8876-AE7912BA2607}" destId="{A66ECAD2-143B-49AA-BE3B-011A070015C1}" srcOrd="1" destOrd="0" presId="urn:microsoft.com/office/officeart/2005/8/layout/vProcess5"/>
    <dgm:cxn modelId="{A4B191A1-D7D4-4C65-9729-3D1AE1B5BC12}" type="presParOf" srcId="{61CA79A1-50B8-4DE8-8876-AE7912BA2607}" destId="{DA001BB8-D49D-419F-82E5-D090762D043C}" srcOrd="2" destOrd="0" presId="urn:microsoft.com/office/officeart/2005/8/layout/vProcess5"/>
    <dgm:cxn modelId="{110A78E2-8333-46D7-85B0-B42AE7C459A4}" type="presParOf" srcId="{61CA79A1-50B8-4DE8-8876-AE7912BA2607}" destId="{9C2B91C9-7759-424C-BCA4-46C183DC1A11}" srcOrd="3" destOrd="0" presId="urn:microsoft.com/office/officeart/2005/8/layout/vProcess5"/>
    <dgm:cxn modelId="{5B97D090-8CAE-49BC-9E2B-32EA4361F921}" type="presParOf" srcId="{61CA79A1-50B8-4DE8-8876-AE7912BA2607}" destId="{6823910B-0130-470B-8AE9-3F8167AEDB4C}" srcOrd="4" destOrd="0" presId="urn:microsoft.com/office/officeart/2005/8/layout/vProcess5"/>
    <dgm:cxn modelId="{534847C0-C7E1-4F1F-A81F-B4CF582A591F}" type="presParOf" srcId="{61CA79A1-50B8-4DE8-8876-AE7912BA2607}" destId="{CDC33AFE-3E95-46E9-8D44-BD89EECD1456}" srcOrd="5" destOrd="0" presId="urn:microsoft.com/office/officeart/2005/8/layout/vProcess5"/>
    <dgm:cxn modelId="{4E300D44-8BE6-4C65-B3D0-D4A1640D446D}" type="presParOf" srcId="{61CA79A1-50B8-4DE8-8876-AE7912BA2607}" destId="{22A77E2D-7C72-4E20-9198-C1F5F3CAA49C}" srcOrd="6" destOrd="0" presId="urn:microsoft.com/office/officeart/2005/8/layout/vProcess5"/>
    <dgm:cxn modelId="{FB2FF140-2DBC-4AA8-BCA4-5165ECA0149C}" type="presParOf" srcId="{61CA79A1-50B8-4DE8-8876-AE7912BA2607}" destId="{6B354F99-1ED6-4AE7-A350-B4C58775B6CC}" srcOrd="7" destOrd="0" presId="urn:microsoft.com/office/officeart/2005/8/layout/vProcess5"/>
    <dgm:cxn modelId="{D67C4583-4D7D-4D1C-A8E0-08E181D8636E}" type="presParOf" srcId="{61CA79A1-50B8-4DE8-8876-AE7912BA2607}" destId="{FB6F6D14-021E-4A57-BEF8-1350E02C5C39}" srcOrd="8" destOrd="0" presId="urn:microsoft.com/office/officeart/2005/8/layout/vProcess5"/>
    <dgm:cxn modelId="{B40172F6-DA97-4A7B-B58D-B044008B277A}" type="presParOf" srcId="{61CA79A1-50B8-4DE8-8876-AE7912BA2607}" destId="{F75CAEB7-02B9-492C-B0FE-7DBAB171B863}" srcOrd="9" destOrd="0" presId="urn:microsoft.com/office/officeart/2005/8/layout/vProcess5"/>
    <dgm:cxn modelId="{C608D081-5BB0-4E9F-91E2-03359708FC19}" type="presParOf" srcId="{61CA79A1-50B8-4DE8-8876-AE7912BA2607}" destId="{1677B926-B899-4608-B5CC-A8B73C09A75A}" srcOrd="10" destOrd="0" presId="urn:microsoft.com/office/officeart/2005/8/layout/vProcess5"/>
    <dgm:cxn modelId="{E5DDBF86-CBF7-4867-B19F-83B1790CF67F}" type="presParOf" srcId="{61CA79A1-50B8-4DE8-8876-AE7912BA2607}" destId="{932E7C49-424D-43C1-90A3-EBE9982EC57A}" srcOrd="11" destOrd="0" presId="urn:microsoft.com/office/officeart/2005/8/layout/vProcess5"/>
    <dgm:cxn modelId="{715DAC33-3060-40A8-90FF-8D6A98316B36}" type="presParOf" srcId="{61CA79A1-50B8-4DE8-8876-AE7912BA2607}" destId="{0827C2BD-095F-4865-847C-750C2AC10D2D}" srcOrd="12" destOrd="0" presId="urn:microsoft.com/office/officeart/2005/8/layout/vProcess5"/>
    <dgm:cxn modelId="{20D0BB5D-1592-4A0B-ADFB-25AC467A56F4}" type="presParOf" srcId="{61CA79A1-50B8-4DE8-8876-AE7912BA2607}" destId="{27BF64EA-FB70-4D3F-9933-5D802341148C}" srcOrd="13" destOrd="0" presId="urn:microsoft.com/office/officeart/2005/8/layout/vProcess5"/>
    <dgm:cxn modelId="{211B4CFC-1760-4D3A-AD08-C0835488B549}" type="presParOf" srcId="{61CA79A1-50B8-4DE8-8876-AE7912BA2607}" destId="{B98AF736-84DD-41D8-A20A-A8EC3E7359C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EB1E2-AA51-49C9-AE58-D1C30A880C37}">
      <dsp:nvSpPr>
        <dsp:cNvPr id="0" name=""/>
        <dsp:cNvSpPr/>
      </dsp:nvSpPr>
      <dsp:spPr>
        <a:xfrm>
          <a:off x="205509"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FA0FB0-3595-4320-ACB3-CA8C329E7A1F}">
      <dsp:nvSpPr>
        <dsp:cNvPr id="0" name=""/>
        <dsp:cNvSpPr/>
      </dsp:nvSpPr>
      <dsp:spPr>
        <a:xfrm>
          <a:off x="396960" y="1832017"/>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213D1-C8C2-42FB-9906-5935AF246182}">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tr-TR" sz="2000" b="1" u="sng" kern="1200" dirty="0"/>
            <a:t>Avantajları</a:t>
          </a:r>
          <a:r>
            <a:rPr lang="tr-TR" sz="1100" b="1" u="sng" kern="1200" dirty="0"/>
            <a:t>:</a:t>
          </a:r>
          <a:endParaRPr lang="en-US" sz="1100" u="sng" kern="1200" dirty="0"/>
        </a:p>
      </dsp:txBody>
      <dsp:txXfrm>
        <a:off x="1312541" y="1640565"/>
        <a:ext cx="2148945" cy="911674"/>
      </dsp:txXfrm>
    </dsp:sp>
    <dsp:sp modelId="{CC0D1BBC-3D31-484F-863A-BB99643CACCE}">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758BE-BADE-47A6-8FEA-8E799CC5B7DE}">
      <dsp:nvSpPr>
        <dsp:cNvPr id="0" name=""/>
        <dsp:cNvSpPr/>
      </dsp:nvSpPr>
      <dsp:spPr>
        <a:xfrm>
          <a:off x="4027376" y="1832017"/>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263C3E-D22C-43F5-85F3-5FB9AFB4D644}">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tr-TR" sz="2000" kern="1200" dirty="0"/>
            <a:t>YOLOv5'in belirgin avantajları arasında hız, </a:t>
          </a:r>
          <a:r>
            <a:rPr lang="tr-TR" sz="2000" b="1" kern="1200" dirty="0"/>
            <a:t>doğruluk </a:t>
          </a:r>
          <a:r>
            <a:rPr lang="tr-TR" sz="2000" kern="1200" dirty="0"/>
            <a:t>ve verimlilik bulunur. </a:t>
          </a:r>
          <a:endParaRPr lang="en-US" sz="2000" kern="1200" dirty="0"/>
        </a:p>
      </dsp:txBody>
      <dsp:txXfrm>
        <a:off x="4942957" y="1640565"/>
        <a:ext cx="2148945" cy="911674"/>
      </dsp:txXfrm>
    </dsp:sp>
    <dsp:sp modelId="{C83AA57C-A6A6-4702-8ED5-337C1EE9A4B7}">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15CDA-B995-4476-9024-BF84B93628D3}">
      <dsp:nvSpPr>
        <dsp:cNvPr id="0" name=""/>
        <dsp:cNvSpPr/>
      </dsp:nvSpPr>
      <dsp:spPr>
        <a:xfrm>
          <a:off x="7657792" y="1832017"/>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CA827A-B6E7-4757-939E-52911B26804E}">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tr-TR" sz="2000" kern="1200" dirty="0"/>
            <a:t>Diğer nesne algılama modellerine göre daha </a:t>
          </a:r>
          <a:r>
            <a:rPr lang="tr-TR" sz="2000" b="1" kern="1200" dirty="0"/>
            <a:t>hızlı</a:t>
          </a:r>
          <a:r>
            <a:rPr lang="tr-TR" sz="2000" kern="1200" dirty="0"/>
            <a:t> çalışabilir ve daha yüksek doğruluk sağlayabilir. Ayrıca, daha az kaynak kullanımıyla daha verimli çalışabilir.</a:t>
          </a:r>
          <a:endParaRPr lang="en-US" sz="2000" kern="1200" dirty="0"/>
        </a:p>
      </dsp:txBody>
      <dsp:txXfrm>
        <a:off x="8573374" y="1640565"/>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ECAD2-143B-49AA-BE3B-011A070015C1}">
      <dsp:nvSpPr>
        <dsp:cNvPr id="0" name=""/>
        <dsp:cNvSpPr/>
      </dsp:nvSpPr>
      <dsp:spPr>
        <a:xfrm>
          <a:off x="0" y="0"/>
          <a:ext cx="8414428" cy="6640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dirty="0"/>
            <a:t>Trafik işaretlerini etiketlemek için</a:t>
          </a:r>
          <a:r>
            <a:rPr lang="tr-TR" sz="1600" b="1" u="sng" kern="1200" dirty="0"/>
            <a:t> </a:t>
          </a:r>
          <a:r>
            <a:rPr lang="tr-TR" sz="1600" b="1" u="sng" kern="1200" dirty="0" err="1"/>
            <a:t>Roboflow</a:t>
          </a:r>
          <a:r>
            <a:rPr lang="tr-TR" sz="1600" b="1" u="sng" kern="1200" dirty="0"/>
            <a:t> </a:t>
          </a:r>
          <a:r>
            <a:rPr lang="tr-TR" sz="1600" kern="1200" dirty="0"/>
            <a:t>etiketleme aracı kullanılır. </a:t>
          </a:r>
          <a:endParaRPr lang="en-US" sz="1600" kern="1200" dirty="0"/>
        </a:p>
      </dsp:txBody>
      <dsp:txXfrm>
        <a:off x="19451" y="19451"/>
        <a:ext cx="7620120" cy="625190"/>
      </dsp:txXfrm>
    </dsp:sp>
    <dsp:sp modelId="{DA001BB8-D49D-419F-82E5-D090762D043C}">
      <dsp:nvSpPr>
        <dsp:cNvPr id="0" name=""/>
        <dsp:cNvSpPr/>
      </dsp:nvSpPr>
      <dsp:spPr>
        <a:xfrm>
          <a:off x="628350" y="756328"/>
          <a:ext cx="8414428" cy="66409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a:t>Öncelikle projeye trafik işareti görüntüleri yüklenir ve etiketleme arayüzüne erişilir. </a:t>
          </a:r>
          <a:endParaRPr lang="en-US" sz="1600" kern="1200"/>
        </a:p>
      </dsp:txBody>
      <dsp:txXfrm>
        <a:off x="647801" y="775779"/>
        <a:ext cx="7315515" cy="625190"/>
      </dsp:txXfrm>
    </dsp:sp>
    <dsp:sp modelId="{9C2B91C9-7759-424C-BCA4-46C183DC1A11}">
      <dsp:nvSpPr>
        <dsp:cNvPr id="0" name=""/>
        <dsp:cNvSpPr/>
      </dsp:nvSpPr>
      <dsp:spPr>
        <a:xfrm>
          <a:off x="1256700" y="1512656"/>
          <a:ext cx="8414428" cy="664092"/>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a:t>Etiketleme arayüzünde, her bir görüntüdeki trafik işaretleri görsel olarak görüntülenir ve kullanıcılar tarafından işaretlenir. </a:t>
          </a:r>
          <a:endParaRPr lang="en-US" sz="1600" kern="1200"/>
        </a:p>
      </dsp:txBody>
      <dsp:txXfrm>
        <a:off x="1276151" y="1532107"/>
        <a:ext cx="7315515" cy="625190"/>
      </dsp:txXfrm>
    </dsp:sp>
    <dsp:sp modelId="{6823910B-0130-470B-8AE9-3F8167AEDB4C}">
      <dsp:nvSpPr>
        <dsp:cNvPr id="0" name=""/>
        <dsp:cNvSpPr/>
      </dsp:nvSpPr>
      <dsp:spPr>
        <a:xfrm>
          <a:off x="1885050" y="2268984"/>
          <a:ext cx="8414428" cy="66409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a:t>İşaretlemeyi tamamladıktan sonra, her bir işaret için gerekli olan etiket bilgileri kaydedilir ve YOLOv5 modeli için kullanıma hazır hale getirilir. </a:t>
          </a:r>
          <a:endParaRPr lang="en-US" sz="1600" kern="1200"/>
        </a:p>
      </dsp:txBody>
      <dsp:txXfrm>
        <a:off x="1904501" y="2288435"/>
        <a:ext cx="7315515" cy="625190"/>
      </dsp:txXfrm>
    </dsp:sp>
    <dsp:sp modelId="{CDC33AFE-3E95-46E9-8D44-BD89EECD1456}">
      <dsp:nvSpPr>
        <dsp:cNvPr id="0" name=""/>
        <dsp:cNvSpPr/>
      </dsp:nvSpPr>
      <dsp:spPr>
        <a:xfrm>
          <a:off x="2513400" y="3025312"/>
          <a:ext cx="8414428" cy="66409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tr-TR" sz="1600" kern="1200"/>
            <a:t>Bu süreç, trafik işaretlerinin doğru ve standart bir şekilde etiketlenmesini sağlar ve modelin eğitim veri setinin düzenli bir şekilde oluşturulmasını temin eder.</a:t>
          </a:r>
          <a:endParaRPr lang="en-US" sz="1600" kern="1200"/>
        </a:p>
      </dsp:txBody>
      <dsp:txXfrm>
        <a:off x="2532851" y="3044763"/>
        <a:ext cx="7315515" cy="625190"/>
      </dsp:txXfrm>
    </dsp:sp>
    <dsp:sp modelId="{22A77E2D-7C72-4E20-9198-C1F5F3CAA49C}">
      <dsp:nvSpPr>
        <dsp:cNvPr id="0" name=""/>
        <dsp:cNvSpPr/>
      </dsp:nvSpPr>
      <dsp:spPr>
        <a:xfrm>
          <a:off x="7982767" y="485156"/>
          <a:ext cx="431660" cy="43166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079890" y="485156"/>
        <a:ext cx="237414" cy="324824"/>
      </dsp:txXfrm>
    </dsp:sp>
    <dsp:sp modelId="{6B354F99-1ED6-4AE7-A350-B4C58775B6CC}">
      <dsp:nvSpPr>
        <dsp:cNvPr id="0" name=""/>
        <dsp:cNvSpPr/>
      </dsp:nvSpPr>
      <dsp:spPr>
        <a:xfrm>
          <a:off x="8611118" y="1241484"/>
          <a:ext cx="431660" cy="431660"/>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708241" y="1241484"/>
        <a:ext cx="237414" cy="324824"/>
      </dsp:txXfrm>
    </dsp:sp>
    <dsp:sp modelId="{FB6F6D14-021E-4A57-BEF8-1350E02C5C39}">
      <dsp:nvSpPr>
        <dsp:cNvPr id="0" name=""/>
        <dsp:cNvSpPr/>
      </dsp:nvSpPr>
      <dsp:spPr>
        <a:xfrm>
          <a:off x="9239468" y="1986744"/>
          <a:ext cx="431660" cy="431660"/>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336591" y="1986744"/>
        <a:ext cx="237414" cy="324824"/>
      </dsp:txXfrm>
    </dsp:sp>
    <dsp:sp modelId="{F75CAEB7-02B9-492C-B0FE-7DBAB171B863}">
      <dsp:nvSpPr>
        <dsp:cNvPr id="0" name=""/>
        <dsp:cNvSpPr/>
      </dsp:nvSpPr>
      <dsp:spPr>
        <a:xfrm>
          <a:off x="9867818" y="2750451"/>
          <a:ext cx="431660" cy="431660"/>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964941" y="2750451"/>
        <a:ext cx="237414" cy="3248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F41CB3-9FFF-6531-1B02-172A9726F3F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0614E46-0D10-D14C-2D5B-C6454DDB94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6004ED34-0FC1-DD24-AFFE-A200288D3BB3}"/>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449FCDA1-6CAA-AB5B-6A23-08CAA232DB4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9384801-111D-9562-B12B-52F42D04B4EE}"/>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3709329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D0CFD4-8D24-ECC8-6D38-1108AF222E7B}"/>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BD7DC55-ED42-E668-7238-E7EDFCC1623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47F88C4-8355-CA7D-C9F5-BB848D84F838}"/>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1CED0D7C-A937-0D11-8E1D-4D61A5F30F1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BC78957-48C3-62F4-DDD1-2A713C4F4344}"/>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156157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6ED5C8E-6D48-E5C4-E386-27D6DC6061D4}"/>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631006F-92C9-CB3A-529B-9C25FBCBE180}"/>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FA8EF51-C68A-7221-F978-F098FFEB492E}"/>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7E14F46F-AB6C-E2F1-97FE-EBFFF85949D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A61D877-9AAF-2A59-EECE-740FE679AB9A}"/>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1127631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1C793B-060F-DA09-75CC-C49A264C75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D3A78F-5A92-17C7-03B4-374B2FAD684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52C7E8D-3B76-DADB-6412-61EF990A72F2}"/>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A6A51C20-D91D-749A-D932-D49ED23B633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84600E3-DEFB-8EB1-C38E-DA2DD4FDD355}"/>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1519754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A54F7A-BD64-ECB1-895E-ADDADE4B9EB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8AB4F24-77DF-4101-7037-7F17D77B78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CB73592-E7E6-53A6-D748-0B132C003305}"/>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9617A176-7512-3A26-796D-DB0F8581CFE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0C4CFBB-2F05-5FE0-F92D-7083B7F7061F}"/>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253498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955ABD-CE28-5225-1813-33AE720E53B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DA01D3B-9543-D0B0-E1FF-82F10F98F50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C44EE70-7BEB-8376-207C-59C80AF2242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965981B-45B0-3C7B-E87A-BF32EECB04D0}"/>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6" name="Alt Bilgi Yer Tutucusu 5">
            <a:extLst>
              <a:ext uri="{FF2B5EF4-FFF2-40B4-BE49-F238E27FC236}">
                <a16:creationId xmlns:a16="http://schemas.microsoft.com/office/drawing/2014/main" id="{51328315-799D-63FB-B5DE-BDB0AC425D7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871CF15-DE35-A358-6B4D-6ECB6B4C489C}"/>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8042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9C7159-DA2C-5057-E3E9-5B3616B0E8A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2E6096C-C795-FD2B-F830-D45C3C3F7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8EF9DA7-B702-C5B3-306D-10340B67BC2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A13843D-B0E0-6103-735B-7DEAF9489E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2D493E4-BAE0-09F4-304D-8959C3D418FD}"/>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04FC61E-94DD-B1D7-0249-C758629A6C76}"/>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8" name="Alt Bilgi Yer Tutucusu 7">
            <a:extLst>
              <a:ext uri="{FF2B5EF4-FFF2-40B4-BE49-F238E27FC236}">
                <a16:creationId xmlns:a16="http://schemas.microsoft.com/office/drawing/2014/main" id="{60382908-534C-29A0-27A8-DBD6729DD02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41F7000-D1B5-A962-8367-03DD5AED7710}"/>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274246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2E0B90-4858-50BE-784B-748EA659538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E1F470A-07A3-94F9-E52F-2645C5DE8C7B}"/>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4" name="Alt Bilgi Yer Tutucusu 3">
            <a:extLst>
              <a:ext uri="{FF2B5EF4-FFF2-40B4-BE49-F238E27FC236}">
                <a16:creationId xmlns:a16="http://schemas.microsoft.com/office/drawing/2014/main" id="{2C67B6EF-F166-0678-89F8-4774E8CACF74}"/>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9CD3D55-A31D-AAE6-B881-4320D842FC97}"/>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1419098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7ED725A-79A3-BEC1-1CBC-19333F0620B5}"/>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3" name="Alt Bilgi Yer Tutucusu 2">
            <a:extLst>
              <a:ext uri="{FF2B5EF4-FFF2-40B4-BE49-F238E27FC236}">
                <a16:creationId xmlns:a16="http://schemas.microsoft.com/office/drawing/2014/main" id="{85CBCA65-763D-D3DD-6E7E-C8758AF2956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51E6401B-F989-FE82-72C7-E1E80D0E3030}"/>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347590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CF1C5A9-F26C-A7D1-4A36-BFD4E817B2B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A119585-0AD7-9A93-F0E2-F1678DE5A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59FEA0F1-42CE-06E5-75AF-7BEE31903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43186C5-68C8-AD91-82DB-793E8A600B99}"/>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6" name="Alt Bilgi Yer Tutucusu 5">
            <a:extLst>
              <a:ext uri="{FF2B5EF4-FFF2-40B4-BE49-F238E27FC236}">
                <a16:creationId xmlns:a16="http://schemas.microsoft.com/office/drawing/2014/main" id="{7828CC8A-9CD7-4E64-3B3F-38B3803ACFF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2AA41E-E219-3B48-634F-B3AF88FA8679}"/>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414220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24A80B-9B20-650F-D5CE-FFED77CE440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0AEF82D-98E2-8DD1-0550-C27D727CA0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EE1BEDB-C5FF-939D-1374-A9B466398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3DE9F11-5079-50D3-F3BB-AC92A60D94A4}"/>
              </a:ext>
            </a:extLst>
          </p:cNvPr>
          <p:cNvSpPr>
            <a:spLocks noGrp="1"/>
          </p:cNvSpPr>
          <p:nvPr>
            <p:ph type="dt" sz="half" idx="10"/>
          </p:nvPr>
        </p:nvSpPr>
        <p:spPr/>
        <p:txBody>
          <a:bodyPr/>
          <a:lstStyle/>
          <a:p>
            <a:fld id="{947EBBB9-CC77-4674-94CD-748C59A035AE}" type="datetimeFigureOut">
              <a:rPr lang="tr-TR" smtClean="0"/>
              <a:t>7.06.2024</a:t>
            </a:fld>
            <a:endParaRPr lang="tr-TR"/>
          </a:p>
        </p:txBody>
      </p:sp>
      <p:sp>
        <p:nvSpPr>
          <p:cNvPr id="6" name="Alt Bilgi Yer Tutucusu 5">
            <a:extLst>
              <a:ext uri="{FF2B5EF4-FFF2-40B4-BE49-F238E27FC236}">
                <a16:creationId xmlns:a16="http://schemas.microsoft.com/office/drawing/2014/main" id="{079B2046-A048-C673-5C47-5FA2DF9D571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3289655-5CD6-C44F-12D8-DB6A0CA005D4}"/>
              </a:ext>
            </a:extLst>
          </p:cNvPr>
          <p:cNvSpPr>
            <a:spLocks noGrp="1"/>
          </p:cNvSpPr>
          <p:nvPr>
            <p:ph type="sldNum" sz="quarter" idx="12"/>
          </p:nvPr>
        </p:nvSpPr>
        <p:spPr/>
        <p:txBody>
          <a:bodyPr/>
          <a:lstStyle/>
          <a:p>
            <a:fld id="{087CCB46-BC0A-4116-B61B-D9C691F88EA3}" type="slidenum">
              <a:rPr lang="tr-TR" smtClean="0"/>
              <a:t>‹#›</a:t>
            </a:fld>
            <a:endParaRPr lang="tr-TR"/>
          </a:p>
        </p:txBody>
      </p:sp>
    </p:spTree>
    <p:extLst>
      <p:ext uri="{BB962C8B-B14F-4D97-AF65-F5344CB8AC3E}">
        <p14:creationId xmlns:p14="http://schemas.microsoft.com/office/powerpoint/2010/main" val="3667861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1E52F7A-60FF-21BC-FBE1-47BE8FB19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ABBE82C-4D54-1795-38FB-FD28D97A13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9058CCD-3D6E-5B54-7D5E-39CF2B442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7EBBB9-CC77-4674-94CD-748C59A035AE}" type="datetimeFigureOut">
              <a:rPr lang="tr-TR" smtClean="0"/>
              <a:t>7.06.2024</a:t>
            </a:fld>
            <a:endParaRPr lang="tr-TR"/>
          </a:p>
        </p:txBody>
      </p:sp>
      <p:sp>
        <p:nvSpPr>
          <p:cNvPr id="5" name="Alt Bilgi Yer Tutucusu 4">
            <a:extLst>
              <a:ext uri="{FF2B5EF4-FFF2-40B4-BE49-F238E27FC236}">
                <a16:creationId xmlns:a16="http://schemas.microsoft.com/office/drawing/2014/main" id="{5750CA51-8852-2954-1B4B-F56C2E5060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95155FF4-AA1D-6DDF-4137-4CC7E7CD5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7CCB46-BC0A-4116-B61B-D9C691F88EA3}" type="slidenum">
              <a:rPr lang="tr-TR" smtClean="0"/>
              <a:t>‹#›</a:t>
            </a:fld>
            <a:endParaRPr lang="tr-TR"/>
          </a:p>
        </p:txBody>
      </p:sp>
    </p:spTree>
    <p:extLst>
      <p:ext uri="{BB962C8B-B14F-4D97-AF65-F5344CB8AC3E}">
        <p14:creationId xmlns:p14="http://schemas.microsoft.com/office/powerpoint/2010/main" val="76749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B490E2A-7D0E-1ABF-99BD-9E7C1000CBAF}"/>
              </a:ext>
            </a:extLst>
          </p:cNvPr>
          <p:cNvSpPr>
            <a:spLocks noGrp="1"/>
          </p:cNvSpPr>
          <p:nvPr>
            <p:ph type="title"/>
          </p:nvPr>
        </p:nvSpPr>
        <p:spPr>
          <a:xfrm>
            <a:off x="1136397" y="502021"/>
            <a:ext cx="9688296" cy="1642969"/>
          </a:xfrm>
        </p:spPr>
        <p:txBody>
          <a:bodyPr anchor="b">
            <a:normAutofit/>
          </a:bodyPr>
          <a:lstStyle/>
          <a:p>
            <a:r>
              <a:rPr lang="tr-TR" sz="4000"/>
              <a:t>YAPAY ZEKAYA GİRİŞ-BYM308</a:t>
            </a:r>
            <a:br>
              <a:rPr lang="tr-TR" sz="4000"/>
            </a:br>
            <a:endParaRPr lang="tr-TR" sz="4000"/>
          </a:p>
        </p:txBody>
      </p:sp>
      <p:sp>
        <p:nvSpPr>
          <p:cNvPr id="3" name="İçerik Yer Tutucusu 2">
            <a:extLst>
              <a:ext uri="{FF2B5EF4-FFF2-40B4-BE49-F238E27FC236}">
                <a16:creationId xmlns:a16="http://schemas.microsoft.com/office/drawing/2014/main" id="{4EB16B14-A8BC-BA4B-3C21-8F1C1E6DD445}"/>
              </a:ext>
            </a:extLst>
          </p:cNvPr>
          <p:cNvSpPr>
            <a:spLocks noGrp="1"/>
          </p:cNvSpPr>
          <p:nvPr>
            <p:ph idx="1"/>
          </p:nvPr>
        </p:nvSpPr>
        <p:spPr>
          <a:xfrm>
            <a:off x="1136397" y="2418409"/>
            <a:ext cx="9688296" cy="3454358"/>
          </a:xfrm>
        </p:spPr>
        <p:txBody>
          <a:bodyPr anchor="t">
            <a:normAutofit/>
          </a:bodyPr>
          <a:lstStyle/>
          <a:p>
            <a:pPr marL="0" indent="0">
              <a:buNone/>
            </a:pPr>
            <a:r>
              <a:rPr lang="tr-TR" sz="2000" dirty="0"/>
              <a:t>GRUP NO: 6</a:t>
            </a:r>
          </a:p>
          <a:p>
            <a:pPr marL="0" indent="0">
              <a:buNone/>
            </a:pPr>
            <a:r>
              <a:rPr lang="tr-TR" sz="2000" dirty="0"/>
              <a:t>BÖLÜM: BİLGİSAYAR MÜHENDİSLİĞİ</a:t>
            </a:r>
          </a:p>
          <a:p>
            <a:pPr marL="0" indent="0">
              <a:buNone/>
            </a:pPr>
            <a:endParaRPr lang="tr-TR" sz="2000" dirty="0"/>
          </a:p>
          <a:p>
            <a:pPr marL="0" indent="0">
              <a:buNone/>
            </a:pPr>
            <a:r>
              <a:rPr lang="tr-TR" sz="2000" u="sng" dirty="0"/>
              <a:t>GRUP ÜYELERİ</a:t>
            </a:r>
          </a:p>
          <a:p>
            <a:pPr marL="0" indent="0">
              <a:buNone/>
            </a:pPr>
            <a:r>
              <a:rPr lang="tr-TR" sz="2000" dirty="0"/>
              <a:t>ESMA YETİŞ - 210601001</a:t>
            </a:r>
          </a:p>
          <a:p>
            <a:pPr marL="0" indent="0">
              <a:buNone/>
            </a:pPr>
            <a:r>
              <a:rPr lang="tr-TR" sz="2000" dirty="0"/>
              <a:t>GİZEM İLAYDA KOZ - 210601008</a:t>
            </a:r>
          </a:p>
          <a:p>
            <a:pPr marL="0" indent="0">
              <a:buNone/>
            </a:pPr>
            <a:r>
              <a:rPr lang="tr-TR" sz="2000" dirty="0"/>
              <a:t>ZEYNEP SELİME ALPA - 210601006</a:t>
            </a:r>
          </a:p>
        </p:txBody>
      </p:sp>
      <p:sp>
        <p:nvSpPr>
          <p:cNvPr id="30" name="Rectangle 2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14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29E4EA-2F9C-F79B-B4F6-2C7B8A374EC7}"/>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MODEL EĞİTİMİ</a:t>
            </a:r>
          </a:p>
        </p:txBody>
      </p:sp>
      <p:sp>
        <p:nvSpPr>
          <p:cNvPr id="3" name="İçerik Yer Tutucusu 2">
            <a:extLst>
              <a:ext uri="{FF2B5EF4-FFF2-40B4-BE49-F238E27FC236}">
                <a16:creationId xmlns:a16="http://schemas.microsoft.com/office/drawing/2014/main" id="{1DCC521E-C7F8-F983-6DDB-F6338F47A903}"/>
              </a:ext>
            </a:extLst>
          </p:cNvPr>
          <p:cNvSpPr>
            <a:spLocks noGrp="1"/>
          </p:cNvSpPr>
          <p:nvPr>
            <p:ph idx="1"/>
          </p:nvPr>
        </p:nvSpPr>
        <p:spPr>
          <a:xfrm>
            <a:off x="1371599" y="2318197"/>
            <a:ext cx="9724031" cy="3683358"/>
          </a:xfrm>
        </p:spPr>
        <p:txBody>
          <a:bodyPr anchor="ctr">
            <a:normAutofit/>
          </a:bodyPr>
          <a:lstStyle/>
          <a:p>
            <a:pPr marL="0" indent="0">
              <a:buNone/>
            </a:pPr>
            <a:r>
              <a:rPr lang="tr-TR" sz="2000" dirty="0"/>
              <a:t>YOLOv5 modeli, otonom araçlar için trafik işaretlerini algılamak üzere eğitilmiştir. Bu süreçte, Roboflow kullanılarak trafik işaretleri dikkatli bir şekilde etiketlenmiştir. Eğitim için </a:t>
            </a:r>
            <a:r>
              <a:rPr lang="tr-TR" sz="2000" b="1" dirty="0"/>
              <a:t>5 sınıftan </a:t>
            </a:r>
            <a:r>
              <a:rPr lang="tr-TR" sz="2000" dirty="0"/>
              <a:t>oluşan ve  Google Haritaları'ndan alınan </a:t>
            </a:r>
            <a:r>
              <a:rPr lang="tr-TR" sz="2000" b="1" dirty="0"/>
              <a:t>500 yerel görüntüyle </a:t>
            </a:r>
            <a:r>
              <a:rPr lang="tr-TR" sz="2000" dirty="0"/>
              <a:t>oluşturulan bir veri seti kullanılmıştır.  </a:t>
            </a:r>
          </a:p>
          <a:p>
            <a:endParaRPr lang="tr-TR" sz="2000" dirty="0"/>
          </a:p>
          <a:p>
            <a:pPr marL="0" indent="0">
              <a:buNone/>
            </a:pPr>
            <a:r>
              <a:rPr lang="tr-TR" sz="2000" dirty="0"/>
              <a:t>Eğitimde, YOLOv5 modeli kullanılarak, hem trafik işaretleri hem de insan ve araç gibi nesneler tespit edilmiştir. Yüksek performanslı donanımlarla gerçekleştirilen eğitim, ZED kamera ile test edilebilir, bu da modelin doğruluğunu ve hızını artırabilir. YOLOv5, bu eğitim sonucunda yüksek doğruluk ve hız ile trafik işaretlerini başarıyla algılayabilmektedir. </a:t>
            </a:r>
          </a:p>
        </p:txBody>
      </p:sp>
    </p:spTree>
    <p:extLst>
      <p:ext uri="{BB962C8B-B14F-4D97-AF65-F5344CB8AC3E}">
        <p14:creationId xmlns:p14="http://schemas.microsoft.com/office/powerpoint/2010/main" val="23877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9C642B6-1223-A7D0-9DC7-551930DA86A1}"/>
              </a:ext>
            </a:extLst>
          </p:cNvPr>
          <p:cNvSpPr>
            <a:spLocks noGrp="1"/>
          </p:cNvSpPr>
          <p:nvPr>
            <p:ph type="title"/>
          </p:nvPr>
        </p:nvSpPr>
        <p:spPr>
          <a:xfrm>
            <a:off x="1371599" y="294538"/>
            <a:ext cx="9895951" cy="1033669"/>
          </a:xfrm>
        </p:spPr>
        <p:txBody>
          <a:bodyPr>
            <a:normAutofit/>
          </a:bodyPr>
          <a:lstStyle/>
          <a:p>
            <a:r>
              <a:rPr lang="tr-TR" sz="4000">
                <a:solidFill>
                  <a:srgbClr val="FFFFFF"/>
                </a:solidFill>
              </a:rPr>
              <a:t>SONUÇ VE DEĞERLENDİRME</a:t>
            </a:r>
          </a:p>
        </p:txBody>
      </p:sp>
      <p:sp>
        <p:nvSpPr>
          <p:cNvPr id="3" name="İçerik Yer Tutucusu 2">
            <a:extLst>
              <a:ext uri="{FF2B5EF4-FFF2-40B4-BE49-F238E27FC236}">
                <a16:creationId xmlns:a16="http://schemas.microsoft.com/office/drawing/2014/main" id="{A575531B-21AE-08C2-F6F5-79AFBC118373}"/>
              </a:ext>
            </a:extLst>
          </p:cNvPr>
          <p:cNvSpPr>
            <a:spLocks noGrp="1"/>
          </p:cNvSpPr>
          <p:nvPr>
            <p:ph idx="1"/>
          </p:nvPr>
        </p:nvSpPr>
        <p:spPr>
          <a:xfrm>
            <a:off x="1371599" y="2318197"/>
            <a:ext cx="9724031" cy="3683358"/>
          </a:xfrm>
        </p:spPr>
        <p:txBody>
          <a:bodyPr anchor="ctr">
            <a:normAutofit/>
          </a:bodyPr>
          <a:lstStyle/>
          <a:p>
            <a:pPr marL="0" indent="0">
              <a:buNone/>
            </a:pPr>
            <a:r>
              <a:rPr lang="tr-TR" sz="2000" dirty="0"/>
              <a:t>YOLOv5 modelinin trafik işaretlerini yüksek doğruluk ve hızla algılamasıyla birlikte, Google Haritalardan </a:t>
            </a:r>
            <a:r>
              <a:rPr lang="tr-TR" sz="2000" b="1" dirty="0"/>
              <a:t>alınan her bir sınıf için 100 adet </a:t>
            </a:r>
            <a:r>
              <a:rPr lang="tr-TR" sz="2000" dirty="0"/>
              <a:t>olacak şekilde toplamda 500 görüntüyle oluşturulan veri seti ve Roboflow'un etkili kullanımı öne çıkmaktadır. Eğitilen model</a:t>
            </a:r>
            <a:r>
              <a:rPr lang="tr-TR" sz="2000" b="1" dirty="0"/>
              <a:t> best.pt </a:t>
            </a:r>
            <a:r>
              <a:rPr lang="tr-TR" sz="2000" dirty="0"/>
              <a:t>ve</a:t>
            </a:r>
            <a:r>
              <a:rPr lang="tr-TR" sz="2000" b="1" dirty="0"/>
              <a:t> last.pt </a:t>
            </a:r>
            <a:r>
              <a:rPr lang="tr-TR" sz="2000" dirty="0"/>
              <a:t>adında iki dosya oluşturmuştur. Best dosyası modelin en iyi halini sunmaktadır bu dosya sayesinde modelimizi test edebilmekteyiz.</a:t>
            </a:r>
          </a:p>
          <a:p>
            <a:pPr marL="0" indent="0">
              <a:buNone/>
            </a:pPr>
            <a:endParaRPr lang="tr-TR" sz="2000" dirty="0"/>
          </a:p>
          <a:p>
            <a:pPr marL="0" indent="0">
              <a:buNone/>
            </a:pPr>
            <a:r>
              <a:rPr lang="tr-TR" sz="2000" dirty="0"/>
              <a:t>Sonuç olarak Literatür taraması ile elde etmiş olduğumuz bilgiler ışığında doğru algoritmayı seçerek veri setimizi de buna uygun hale getirip modelimizi başarılı bir şekilde eğitebilmiş bulunmaktayız.</a:t>
            </a:r>
          </a:p>
        </p:txBody>
      </p:sp>
    </p:spTree>
    <p:extLst>
      <p:ext uri="{BB962C8B-B14F-4D97-AF65-F5344CB8AC3E}">
        <p14:creationId xmlns:p14="http://schemas.microsoft.com/office/powerpoint/2010/main" val="3886761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9C642B6-1223-A7D0-9DC7-551930DA86A1}"/>
              </a:ext>
            </a:extLst>
          </p:cNvPr>
          <p:cNvSpPr>
            <a:spLocks noGrp="1"/>
          </p:cNvSpPr>
          <p:nvPr>
            <p:ph type="title"/>
          </p:nvPr>
        </p:nvSpPr>
        <p:spPr>
          <a:xfrm>
            <a:off x="1371599" y="294538"/>
            <a:ext cx="9895951" cy="1033669"/>
          </a:xfrm>
        </p:spPr>
        <p:txBody>
          <a:bodyPr>
            <a:normAutofit/>
          </a:bodyPr>
          <a:lstStyle/>
          <a:p>
            <a:r>
              <a:rPr lang="tr-TR" sz="4000" dirty="0">
                <a:solidFill>
                  <a:srgbClr val="FFFFFF"/>
                </a:solidFill>
              </a:rPr>
              <a:t> Kullanılan Kaynaklar &amp; Referanslar </a:t>
            </a:r>
          </a:p>
        </p:txBody>
      </p:sp>
      <p:sp>
        <p:nvSpPr>
          <p:cNvPr id="3" name="İçerik Yer Tutucusu 2">
            <a:extLst>
              <a:ext uri="{FF2B5EF4-FFF2-40B4-BE49-F238E27FC236}">
                <a16:creationId xmlns:a16="http://schemas.microsoft.com/office/drawing/2014/main" id="{A575531B-21AE-08C2-F6F5-79AFBC118373}"/>
              </a:ext>
            </a:extLst>
          </p:cNvPr>
          <p:cNvSpPr>
            <a:spLocks noGrp="1"/>
          </p:cNvSpPr>
          <p:nvPr>
            <p:ph idx="1"/>
          </p:nvPr>
        </p:nvSpPr>
        <p:spPr>
          <a:xfrm>
            <a:off x="1371599" y="1956816"/>
            <a:ext cx="9724031" cy="4044739"/>
          </a:xfrm>
        </p:spPr>
        <p:txBody>
          <a:bodyPr anchor="ctr">
            <a:normAutofit fontScale="85000" lnSpcReduction="20000"/>
          </a:bodyPr>
          <a:lstStyle/>
          <a:p>
            <a:pPr algn="l"/>
            <a:r>
              <a:rPr lang="tr-TR" sz="1400" b="0" i="0" dirty="0">
                <a:solidFill>
                  <a:srgbClr val="212121"/>
                </a:solidFill>
                <a:effectLst/>
                <a:highlight>
                  <a:srgbClr val="FFFFFF"/>
                </a:highlight>
                <a:latin typeface="Roboto" panose="02000000000000000000" pitchFamily="2" charset="0"/>
              </a:rPr>
              <a:t> [1] </a:t>
            </a:r>
            <a:r>
              <a:rPr lang="tr-TR" sz="1400" b="0" i="0" dirty="0" err="1">
                <a:solidFill>
                  <a:srgbClr val="212121"/>
                </a:solidFill>
                <a:effectLst/>
                <a:highlight>
                  <a:srgbClr val="FFFFFF"/>
                </a:highlight>
                <a:latin typeface="Roboto" panose="02000000000000000000" pitchFamily="2" charset="0"/>
              </a:rPr>
              <a:t>Youssouf</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Njayou</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Traffic</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sign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classification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using</a:t>
            </a:r>
            <a:r>
              <a:rPr lang="tr-TR" sz="1400" b="0" i="0" dirty="0">
                <a:solidFill>
                  <a:srgbClr val="212121"/>
                </a:solidFill>
                <a:effectLst/>
                <a:highlight>
                  <a:srgbClr val="FFFFFF"/>
                </a:highlight>
                <a:latin typeface="Roboto" panose="02000000000000000000" pitchFamily="2" charset="0"/>
              </a:rPr>
              <a:t> CNN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detection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using</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faster</a:t>
            </a:r>
            <a:r>
              <a:rPr lang="tr-TR" sz="1400" b="0" i="0" dirty="0">
                <a:solidFill>
                  <a:srgbClr val="212121"/>
                </a:solidFill>
                <a:effectLst/>
                <a:highlight>
                  <a:srgbClr val="FFFFFF"/>
                </a:highlight>
                <a:latin typeface="Roboto" panose="02000000000000000000" pitchFamily="2" charset="0"/>
              </a:rPr>
              <a:t>-RCNN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YOLOV4." </a:t>
            </a:r>
            <a:r>
              <a:rPr lang="tr-TR" sz="1400" b="0" i="0" dirty="0" err="1">
                <a:solidFill>
                  <a:srgbClr val="212121"/>
                </a:solidFill>
                <a:effectLst/>
                <a:highlight>
                  <a:srgbClr val="FFFFFF"/>
                </a:highlight>
                <a:latin typeface="Roboto" panose="02000000000000000000" pitchFamily="2" charset="0"/>
              </a:rPr>
              <a:t>Heliyon</a:t>
            </a:r>
            <a:r>
              <a:rPr lang="tr-TR" sz="1400" b="0" i="0" dirty="0">
                <a:solidFill>
                  <a:srgbClr val="212121"/>
                </a:solidFill>
                <a:effectLst/>
                <a:highlight>
                  <a:srgbClr val="FFFFFF"/>
                </a:highlight>
                <a:latin typeface="Roboto" panose="02000000000000000000" pitchFamily="2" charset="0"/>
              </a:rPr>
              <a:t> 8.12 (2022).</a:t>
            </a:r>
          </a:p>
          <a:p>
            <a:pPr algn="l"/>
            <a:endParaRPr lang="tr-TR"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[2] ÇETİN, Emrah,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Fatma ORTATAŞ. "Elektrikli ve Otonom Araçlarda Makine Öğrenmesi Kullanarak Trafik Levhaları Tanıma ve Simülasyon Uygulaması." El Cezeri 8.3 (2021): 1081-1092.</a:t>
            </a:r>
          </a:p>
          <a:p>
            <a:pPr algn="l"/>
            <a:endParaRPr lang="tr-TR"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[3] </a:t>
            </a:r>
            <a:r>
              <a:rPr lang="tr-TR" sz="1400" b="0" i="0" dirty="0" err="1">
                <a:solidFill>
                  <a:srgbClr val="212121"/>
                </a:solidFill>
                <a:effectLst/>
                <a:highlight>
                  <a:srgbClr val="FFFFFF"/>
                </a:highlight>
                <a:latin typeface="Roboto" panose="02000000000000000000" pitchFamily="2" charset="0"/>
              </a:rPr>
              <a:t>Megalingam</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Rajesh</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Kannan</a:t>
            </a:r>
            <a:r>
              <a:rPr lang="tr-TR" sz="1400" b="0" i="0" dirty="0">
                <a:solidFill>
                  <a:srgbClr val="212121"/>
                </a:solidFill>
                <a:effectLst/>
                <a:highlight>
                  <a:srgbClr val="FFFFFF"/>
                </a:highlight>
                <a:latin typeface="Roboto" panose="02000000000000000000" pitchFamily="2" charset="0"/>
              </a:rPr>
              <a:t>, et al. "</a:t>
            </a:r>
            <a:r>
              <a:rPr lang="tr-TR" sz="1400" b="0" i="0" dirty="0" err="1">
                <a:solidFill>
                  <a:srgbClr val="212121"/>
                </a:solidFill>
                <a:effectLst/>
                <a:highlight>
                  <a:srgbClr val="FFFFFF"/>
                </a:highlight>
                <a:latin typeface="Roboto" panose="02000000000000000000" pitchFamily="2" charset="0"/>
              </a:rPr>
              <a:t>Indian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traffic</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sign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detection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recognition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using</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deep</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learning</a:t>
            </a:r>
            <a:r>
              <a:rPr lang="tr-TR" sz="1400" b="0" i="0" dirty="0">
                <a:solidFill>
                  <a:srgbClr val="212121"/>
                </a:solidFill>
                <a:effectLst/>
                <a:highlight>
                  <a:srgbClr val="FFFFFF"/>
                </a:highlight>
                <a:latin typeface="Roboto" panose="02000000000000000000" pitchFamily="2" charset="0"/>
              </a:rPr>
              <a:t>." International </a:t>
            </a:r>
            <a:r>
              <a:rPr lang="tr-TR" sz="1400" b="0" i="0" dirty="0" err="1">
                <a:solidFill>
                  <a:srgbClr val="212121"/>
                </a:solidFill>
                <a:effectLst/>
                <a:highlight>
                  <a:srgbClr val="FFFFFF"/>
                </a:highlight>
                <a:latin typeface="Roboto" panose="02000000000000000000" pitchFamily="2" charset="0"/>
              </a:rPr>
              <a:t>Journal</a:t>
            </a:r>
            <a:r>
              <a:rPr lang="tr-TR" sz="1400" b="0" i="0" dirty="0">
                <a:solidFill>
                  <a:srgbClr val="212121"/>
                </a:solidFill>
                <a:effectLst/>
                <a:highlight>
                  <a:srgbClr val="FFFFFF"/>
                </a:highlight>
                <a:latin typeface="Roboto" panose="02000000000000000000" pitchFamily="2" charset="0"/>
              </a:rPr>
              <a:t> of </a:t>
            </a:r>
            <a:r>
              <a:rPr lang="tr-TR" sz="1400" b="0" i="0" dirty="0" err="1">
                <a:solidFill>
                  <a:srgbClr val="212121"/>
                </a:solidFill>
                <a:effectLst/>
                <a:highlight>
                  <a:srgbClr val="FFFFFF"/>
                </a:highlight>
                <a:latin typeface="Roboto" panose="02000000000000000000" pitchFamily="2" charset="0"/>
              </a:rPr>
              <a:t>Transportation</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Science</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Technology</a:t>
            </a:r>
            <a:r>
              <a:rPr lang="tr-TR" sz="1400" b="0" i="0" dirty="0">
                <a:solidFill>
                  <a:srgbClr val="212121"/>
                </a:solidFill>
                <a:effectLst/>
                <a:highlight>
                  <a:srgbClr val="FFFFFF"/>
                </a:highlight>
                <a:latin typeface="Roboto" panose="02000000000000000000" pitchFamily="2" charset="0"/>
              </a:rPr>
              <a:t> 12.3 (2023): 683-699.</a:t>
            </a:r>
          </a:p>
          <a:p>
            <a:pPr algn="l"/>
            <a:endParaRPr lang="tr-TR"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[4] Küçük, Ömer, Emrehan Yavşan,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Barış Gökçe. "Otonom Tabanlı İşaret ve Şerit Tanımak Amacı ile Bir Öğrenme Sisteminin Geliştirilmesi." International </a:t>
            </a:r>
            <a:r>
              <a:rPr lang="tr-TR" sz="1400" b="0" i="0" dirty="0" err="1">
                <a:solidFill>
                  <a:srgbClr val="212121"/>
                </a:solidFill>
                <a:effectLst/>
                <a:highlight>
                  <a:srgbClr val="FFFFFF"/>
                </a:highlight>
                <a:latin typeface="Roboto" panose="02000000000000000000" pitchFamily="2" charset="0"/>
              </a:rPr>
              <a:t>Journal</a:t>
            </a:r>
            <a:r>
              <a:rPr lang="tr-TR" sz="1400" b="0" i="0" dirty="0">
                <a:solidFill>
                  <a:srgbClr val="212121"/>
                </a:solidFill>
                <a:effectLst/>
                <a:highlight>
                  <a:srgbClr val="FFFFFF"/>
                </a:highlight>
                <a:latin typeface="Roboto" panose="02000000000000000000" pitchFamily="2" charset="0"/>
              </a:rPr>
              <a:t> of </a:t>
            </a:r>
            <a:r>
              <a:rPr lang="tr-TR" sz="1400" b="0" i="0" dirty="0" err="1">
                <a:solidFill>
                  <a:srgbClr val="212121"/>
                </a:solidFill>
                <a:effectLst/>
                <a:highlight>
                  <a:srgbClr val="FFFFFF"/>
                </a:highlight>
                <a:latin typeface="Roboto" panose="02000000000000000000" pitchFamily="2" charset="0"/>
              </a:rPr>
              <a:t>Engineering</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Research</a:t>
            </a:r>
            <a:r>
              <a:rPr lang="tr-TR" sz="1400" b="0" i="0" dirty="0">
                <a:solidFill>
                  <a:srgbClr val="212121"/>
                </a:solidFill>
                <a:effectLst/>
                <a:highlight>
                  <a:srgbClr val="FFFFFF"/>
                </a:highlight>
                <a:latin typeface="Roboto" panose="02000000000000000000" pitchFamily="2" charset="0"/>
              </a:rPr>
              <a:t> </a:t>
            </a:r>
            <a:r>
              <a:rPr lang="tr-TR" sz="1400" b="0" i="0" dirty="0" err="1">
                <a:solidFill>
                  <a:srgbClr val="212121"/>
                </a:solidFill>
                <a:effectLst/>
                <a:highlight>
                  <a:srgbClr val="FFFFFF"/>
                </a:highlight>
                <a:latin typeface="Roboto" panose="02000000000000000000" pitchFamily="2" charset="0"/>
              </a:rPr>
              <a:t>and</a:t>
            </a:r>
            <a:r>
              <a:rPr lang="tr-TR" sz="1400" b="0" i="0" dirty="0">
                <a:solidFill>
                  <a:srgbClr val="212121"/>
                </a:solidFill>
                <a:effectLst/>
                <a:highlight>
                  <a:srgbClr val="FFFFFF"/>
                </a:highlight>
                <a:latin typeface="Roboto" panose="02000000000000000000" pitchFamily="2" charset="0"/>
              </a:rPr>
              <a:t> Development 13.3 (2021): 19-25.</a:t>
            </a:r>
          </a:p>
          <a:p>
            <a:pPr marL="0" indent="0" algn="l">
              <a:buNone/>
            </a:pPr>
            <a:endParaRPr lang="tr-TR"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[5] </a:t>
            </a:r>
            <a:r>
              <a:rPr lang="en-US" sz="1400" b="0" i="0" dirty="0">
                <a:solidFill>
                  <a:srgbClr val="212121"/>
                </a:solidFill>
                <a:effectLst/>
                <a:highlight>
                  <a:srgbClr val="FFFFFF"/>
                </a:highlight>
                <a:latin typeface="Roboto" panose="02000000000000000000" pitchFamily="2" charset="0"/>
              </a:rPr>
              <a:t>https://www.mdpi.com/applsci/applsci-13-09748/article_deploy/html/images/applsci-13-09748-g008b.png</a:t>
            </a:r>
          </a:p>
          <a:p>
            <a:pPr algn="l"/>
            <a:endParaRPr lang="en-US"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[6]</a:t>
            </a:r>
            <a:r>
              <a:rPr lang="en-US" sz="1400" b="0" i="0" dirty="0">
                <a:solidFill>
                  <a:srgbClr val="212121"/>
                </a:solidFill>
                <a:effectLst/>
                <a:highlight>
                  <a:srgbClr val="FFFFFF"/>
                </a:highlight>
                <a:latin typeface="Roboto" panose="02000000000000000000" pitchFamily="2" charset="0"/>
              </a:rPr>
              <a:t>https://www.researchgate.net/publication/346346964_A_Comparative_Study_of_Various_Object_Detection_Algorithms_and_Performance_Analysis</a:t>
            </a:r>
          </a:p>
          <a:p>
            <a:pPr algn="l"/>
            <a:endParaRPr lang="en-US" sz="1400" b="0" i="0" dirty="0">
              <a:solidFill>
                <a:srgbClr val="212121"/>
              </a:solidFill>
              <a:effectLst/>
              <a:highlight>
                <a:srgbClr val="FFFFFF"/>
              </a:highlight>
              <a:latin typeface="Roboto" panose="02000000000000000000" pitchFamily="2" charset="0"/>
            </a:endParaRPr>
          </a:p>
          <a:p>
            <a:pPr algn="l"/>
            <a:r>
              <a:rPr lang="tr-TR" sz="1400" b="0" i="0" dirty="0">
                <a:solidFill>
                  <a:srgbClr val="212121"/>
                </a:solidFill>
                <a:effectLst/>
                <a:highlight>
                  <a:srgbClr val="FFFFFF"/>
                </a:highlight>
                <a:latin typeface="Roboto" panose="02000000000000000000" pitchFamily="2" charset="0"/>
              </a:rPr>
              <a:t>[7] </a:t>
            </a:r>
            <a:r>
              <a:rPr lang="en-US" sz="1400" b="0" i="0" dirty="0">
                <a:solidFill>
                  <a:srgbClr val="212121"/>
                </a:solidFill>
                <a:effectLst/>
                <a:highlight>
                  <a:srgbClr val="FFFFFF"/>
                </a:highlight>
                <a:latin typeface="Roboto" panose="02000000000000000000" pitchFamily="2" charset="0"/>
              </a:rPr>
              <a:t>HAMZA, ASSEMLALI; NAWAL, S. A. E. L. Traffic Sign Classification using Deep Learning Comparative Study. Procedia Computer Science, 2024, 233: 939-949.</a:t>
            </a:r>
            <a:endParaRPr lang="tr-TR" sz="1400" b="0" i="0" dirty="0">
              <a:solidFill>
                <a:srgbClr val="212121"/>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1974887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Beğen">
            <a:extLst>
              <a:ext uri="{FF2B5EF4-FFF2-40B4-BE49-F238E27FC236}">
                <a16:creationId xmlns:a16="http://schemas.microsoft.com/office/drawing/2014/main" id="{75CE6704-B7C7-518A-B078-847E882CBE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İçerik Yer Tutucusu 2">
            <a:extLst>
              <a:ext uri="{FF2B5EF4-FFF2-40B4-BE49-F238E27FC236}">
                <a16:creationId xmlns:a16="http://schemas.microsoft.com/office/drawing/2014/main" id="{BC233D7E-ABCC-A2D7-5469-44B5C8136D81}"/>
              </a:ext>
            </a:extLst>
          </p:cNvPr>
          <p:cNvSpPr>
            <a:spLocks noGrp="1"/>
          </p:cNvSpPr>
          <p:nvPr>
            <p:ph idx="1"/>
          </p:nvPr>
        </p:nvSpPr>
        <p:spPr>
          <a:xfrm>
            <a:off x="5596502" y="2405894"/>
            <a:ext cx="5754896" cy="3197464"/>
          </a:xfrm>
        </p:spPr>
        <p:txBody>
          <a:bodyPr anchor="t">
            <a:normAutofit/>
          </a:bodyPr>
          <a:lstStyle/>
          <a:p>
            <a:pPr marL="0" indent="0">
              <a:buNone/>
            </a:pPr>
            <a:r>
              <a:rPr lang="tr-TR" sz="2400" dirty="0"/>
              <a:t>DİNLEDİĞİNİZ İÇİN TEŞEKKÜRLER</a:t>
            </a:r>
          </a:p>
        </p:txBody>
      </p:sp>
      <p:sp>
        <p:nvSpPr>
          <p:cNvPr id="34" name="Rectangle 33">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35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B3F468-FA1A-1D76-2634-56106423F451}"/>
              </a:ext>
            </a:extLst>
          </p:cNvPr>
          <p:cNvSpPr>
            <a:spLocks noGrp="1"/>
          </p:cNvSpPr>
          <p:nvPr>
            <p:ph type="ctrTitle"/>
          </p:nvPr>
        </p:nvSpPr>
        <p:spPr>
          <a:xfrm>
            <a:off x="1329766" y="1146412"/>
            <a:ext cx="9014348" cy="2402006"/>
          </a:xfrm>
        </p:spPr>
        <p:txBody>
          <a:bodyPr anchor="b">
            <a:normAutofit/>
          </a:bodyPr>
          <a:lstStyle/>
          <a:p>
            <a:pPr algn="l"/>
            <a:r>
              <a:rPr lang="tr-TR" sz="4800"/>
              <a:t>OTONOM ARAÇLAR İÇİN TRAFİK İŞARETLERİNİ ALGILAMA MODELİ</a:t>
            </a:r>
          </a:p>
        </p:txBody>
      </p:sp>
      <p:sp>
        <p:nvSpPr>
          <p:cNvPr id="32" name="Rectangle 2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4">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D807C7AF-D9C7-9864-41C2-F1F72BD284DD}"/>
              </a:ext>
            </a:extLst>
          </p:cNvPr>
          <p:cNvSpPr>
            <a:spLocks noGrp="1"/>
          </p:cNvSpPr>
          <p:nvPr>
            <p:ph type="subTitle" idx="1"/>
          </p:nvPr>
        </p:nvSpPr>
        <p:spPr>
          <a:xfrm>
            <a:off x="1329765" y="4892722"/>
            <a:ext cx="6387155" cy="1078173"/>
          </a:xfrm>
        </p:spPr>
        <p:txBody>
          <a:bodyPr anchor="ctr">
            <a:normAutofit/>
          </a:bodyPr>
          <a:lstStyle/>
          <a:p>
            <a:pPr algn="l"/>
            <a:r>
              <a:rPr lang="tr-TR">
                <a:solidFill>
                  <a:srgbClr val="FFFFFF"/>
                </a:solidFill>
              </a:rPr>
              <a:t>YOLOv5 Algoritması ile Model Geliştirme</a:t>
            </a:r>
          </a:p>
        </p:txBody>
      </p:sp>
    </p:spTree>
    <p:extLst>
      <p:ext uri="{BB962C8B-B14F-4D97-AF65-F5344CB8AC3E}">
        <p14:creationId xmlns:p14="http://schemas.microsoft.com/office/powerpoint/2010/main" val="405265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1" name="Rectangle 2080">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4663E2A-2796-BB0E-1644-771EC7D76237}"/>
              </a:ext>
            </a:extLst>
          </p:cNvPr>
          <p:cNvSpPr>
            <a:spLocks noGrp="1"/>
          </p:cNvSpPr>
          <p:nvPr>
            <p:ph type="title"/>
          </p:nvPr>
        </p:nvSpPr>
        <p:spPr>
          <a:xfrm>
            <a:off x="1136398" y="457201"/>
            <a:ext cx="10117810" cy="1150470"/>
          </a:xfrm>
        </p:spPr>
        <p:txBody>
          <a:bodyPr anchor="b">
            <a:normAutofit/>
          </a:bodyPr>
          <a:lstStyle/>
          <a:p>
            <a:r>
              <a:rPr lang="tr-TR" sz="3700"/>
              <a:t>OTONOM ARAÇLAR VE TRAFİK İŞARETLERİNİN ÖNEMİ</a:t>
            </a:r>
          </a:p>
        </p:txBody>
      </p:sp>
      <p:sp>
        <p:nvSpPr>
          <p:cNvPr id="3" name="İçerik Yer Tutucusu 2">
            <a:extLst>
              <a:ext uri="{FF2B5EF4-FFF2-40B4-BE49-F238E27FC236}">
                <a16:creationId xmlns:a16="http://schemas.microsoft.com/office/drawing/2014/main" id="{E671C705-490F-39B1-A518-92CBF7A56F4E}"/>
              </a:ext>
            </a:extLst>
          </p:cNvPr>
          <p:cNvSpPr>
            <a:spLocks noGrp="1"/>
          </p:cNvSpPr>
          <p:nvPr>
            <p:ph idx="1"/>
          </p:nvPr>
        </p:nvSpPr>
        <p:spPr>
          <a:xfrm>
            <a:off x="1150286" y="1980775"/>
            <a:ext cx="6001836" cy="3632824"/>
          </a:xfrm>
        </p:spPr>
        <p:txBody>
          <a:bodyPr anchor="t">
            <a:normAutofit/>
          </a:bodyPr>
          <a:lstStyle/>
          <a:p>
            <a:pPr marL="0" indent="0">
              <a:buNone/>
            </a:pPr>
            <a:r>
              <a:rPr lang="tr-TR" sz="2000" dirty="0"/>
              <a:t>Otonom araçlar, sensörler ve yapay zeka kullanarak çevrelerini algılayıp kendi başlarına hareket edebilen ileri teknoloji araçlardır.</a:t>
            </a:r>
          </a:p>
          <a:p>
            <a:endParaRPr lang="tr-TR" sz="2000" dirty="0"/>
          </a:p>
          <a:p>
            <a:pPr marL="0" indent="0">
              <a:buNone/>
            </a:pPr>
            <a:r>
              <a:rPr lang="tr-TR" sz="2000" dirty="0"/>
              <a:t> Trafik işaretlerinin doğru ve hızlı algılanması, bu araçların güvenli ve verimli hareket edebilmesi için kritiktir.</a:t>
            </a:r>
          </a:p>
        </p:txBody>
      </p:sp>
      <p:pic>
        <p:nvPicPr>
          <p:cNvPr id="2052" name="Picture 4">
            <a:extLst>
              <a:ext uri="{FF2B5EF4-FFF2-40B4-BE49-F238E27FC236}">
                <a16:creationId xmlns:a16="http://schemas.microsoft.com/office/drawing/2014/main" id="{BC7F5633-C64B-863B-62D6-FBB3C2CCD2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64" r="28190" b="1"/>
          <a:stretch/>
        </p:blipFill>
        <p:spPr bwMode="auto">
          <a:xfrm>
            <a:off x="7646838" y="1980775"/>
            <a:ext cx="3748858" cy="3632824"/>
          </a:xfrm>
          <a:prstGeom prst="rect">
            <a:avLst/>
          </a:prstGeom>
          <a:noFill/>
          <a:extLst>
            <a:ext uri="{909E8E84-426E-40DD-AFC4-6F175D3DCCD1}">
              <a14:hiddenFill xmlns:a14="http://schemas.microsoft.com/office/drawing/2010/main">
                <a:solidFill>
                  <a:srgbClr val="FFFFFF"/>
                </a:solidFill>
              </a14:hiddenFill>
            </a:ext>
          </a:extLst>
        </p:spPr>
      </p:pic>
      <p:sp>
        <p:nvSpPr>
          <p:cNvPr id="2083" name="Rectangle 2082">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5" name="Rectangle 2084">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02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51E16E8-169C-4728-190D-D917918ED9C4}"/>
              </a:ext>
            </a:extLst>
          </p:cNvPr>
          <p:cNvSpPr>
            <a:spLocks noGrp="1"/>
          </p:cNvSpPr>
          <p:nvPr>
            <p:ph type="title"/>
          </p:nvPr>
        </p:nvSpPr>
        <p:spPr>
          <a:xfrm>
            <a:off x="826396" y="586855"/>
            <a:ext cx="4230100" cy="3387497"/>
          </a:xfrm>
        </p:spPr>
        <p:txBody>
          <a:bodyPr anchor="b">
            <a:normAutofit/>
          </a:bodyPr>
          <a:lstStyle/>
          <a:p>
            <a:pPr algn="r"/>
            <a:r>
              <a:rPr lang="tr-TR" sz="4000">
                <a:solidFill>
                  <a:srgbClr val="FFFFFF"/>
                </a:solidFill>
              </a:rPr>
              <a:t>PROBLEM TANIMI</a:t>
            </a:r>
          </a:p>
        </p:txBody>
      </p:sp>
      <p:sp>
        <p:nvSpPr>
          <p:cNvPr id="3" name="İçerik Yer Tutucusu 2">
            <a:extLst>
              <a:ext uri="{FF2B5EF4-FFF2-40B4-BE49-F238E27FC236}">
                <a16:creationId xmlns:a16="http://schemas.microsoft.com/office/drawing/2014/main" id="{7A91FDD6-2484-0DC4-4BC8-58B65DBADBB9}"/>
              </a:ext>
            </a:extLst>
          </p:cNvPr>
          <p:cNvSpPr>
            <a:spLocks noGrp="1"/>
          </p:cNvSpPr>
          <p:nvPr>
            <p:ph idx="1"/>
          </p:nvPr>
        </p:nvSpPr>
        <p:spPr>
          <a:xfrm>
            <a:off x="6503158" y="649480"/>
            <a:ext cx="4862447" cy="5546047"/>
          </a:xfrm>
        </p:spPr>
        <p:txBody>
          <a:bodyPr anchor="ctr">
            <a:normAutofit/>
          </a:bodyPr>
          <a:lstStyle/>
          <a:p>
            <a:pPr marL="0" indent="0">
              <a:buNone/>
            </a:pPr>
            <a:r>
              <a:rPr lang="tr-TR" sz="2000" dirty="0"/>
              <a:t>Projemiz, otonom araçlar için </a:t>
            </a:r>
            <a:r>
              <a:rPr lang="tr-TR" sz="2000" b="1" dirty="0"/>
              <a:t>YOLOv5</a:t>
            </a:r>
            <a:r>
              <a:rPr lang="tr-TR" sz="2000" dirty="0"/>
              <a:t> </a:t>
            </a:r>
            <a:r>
              <a:rPr lang="tr-TR" sz="2000" b="1" dirty="0"/>
              <a:t>algoritmasıyla</a:t>
            </a:r>
            <a:r>
              <a:rPr lang="tr-TR" sz="2000" dirty="0"/>
              <a:t> trafik işaretlerini algılayabilen bir model oluşturmayı amaçlamaktadır, böylece araçların güvenli sürüşüne katkıda bulunacak ve trafik kurallarına uygun şekilde hareket etmelerini sağlayacaktır.</a:t>
            </a:r>
          </a:p>
        </p:txBody>
      </p:sp>
    </p:spTree>
    <p:extLst>
      <p:ext uri="{BB962C8B-B14F-4D97-AF65-F5344CB8AC3E}">
        <p14:creationId xmlns:p14="http://schemas.microsoft.com/office/powerpoint/2010/main" val="120046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2" name="Rectangle 31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Rectangle 31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9" name="Rectangle 31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1" name="Freeform: Shape 31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13" name="Rectangle 31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870FFA1-E03A-D5D8-1464-3A0BB59A614E}"/>
              </a:ext>
            </a:extLst>
          </p:cNvPr>
          <p:cNvSpPr>
            <a:spLocks noGrp="1"/>
          </p:cNvSpPr>
          <p:nvPr>
            <p:ph type="title"/>
          </p:nvPr>
        </p:nvSpPr>
        <p:spPr>
          <a:xfrm>
            <a:off x="466722" y="586855"/>
            <a:ext cx="3201366" cy="3387497"/>
          </a:xfrm>
        </p:spPr>
        <p:txBody>
          <a:bodyPr anchor="b">
            <a:normAutofit/>
          </a:bodyPr>
          <a:lstStyle/>
          <a:p>
            <a:pPr algn="r"/>
            <a:r>
              <a:rPr lang="tr-TR" sz="4000">
                <a:solidFill>
                  <a:srgbClr val="FFFFFF"/>
                </a:solidFill>
              </a:rPr>
              <a:t>YOLOv5 ALGORİTMASI</a:t>
            </a:r>
          </a:p>
        </p:txBody>
      </p:sp>
      <p:sp>
        <p:nvSpPr>
          <p:cNvPr id="3" name="İçerik Yer Tutucusu 2">
            <a:extLst>
              <a:ext uri="{FF2B5EF4-FFF2-40B4-BE49-F238E27FC236}">
                <a16:creationId xmlns:a16="http://schemas.microsoft.com/office/drawing/2014/main" id="{4DE33CEE-CD26-E2BB-848C-4522619918F9}"/>
              </a:ext>
            </a:extLst>
          </p:cNvPr>
          <p:cNvSpPr>
            <a:spLocks noGrp="1"/>
          </p:cNvSpPr>
          <p:nvPr>
            <p:ph idx="1"/>
          </p:nvPr>
        </p:nvSpPr>
        <p:spPr>
          <a:xfrm>
            <a:off x="4581727" y="649480"/>
            <a:ext cx="3025303" cy="5546047"/>
          </a:xfrm>
        </p:spPr>
        <p:txBody>
          <a:bodyPr anchor="ctr">
            <a:normAutofit/>
          </a:bodyPr>
          <a:lstStyle/>
          <a:p>
            <a:pPr marL="0" indent="0">
              <a:buNone/>
            </a:pPr>
            <a:r>
              <a:rPr lang="tr-TR" sz="2000" b="1" dirty="0"/>
              <a:t>YOLOv5 Nedir?</a:t>
            </a:r>
          </a:p>
          <a:p>
            <a:pPr marL="0" indent="0" algn="just">
              <a:buNone/>
            </a:pPr>
            <a:r>
              <a:rPr lang="tr-TR" sz="2000" dirty="0"/>
              <a:t>YOLOv5, "</a:t>
            </a:r>
            <a:r>
              <a:rPr lang="tr-TR" sz="2000" dirty="0" err="1"/>
              <a:t>You</a:t>
            </a:r>
            <a:r>
              <a:rPr lang="tr-TR" sz="2000" dirty="0"/>
              <a:t> </a:t>
            </a:r>
            <a:r>
              <a:rPr lang="tr-TR" sz="2000" dirty="0" err="1"/>
              <a:t>Only</a:t>
            </a:r>
            <a:r>
              <a:rPr lang="tr-TR" sz="2000" dirty="0"/>
              <a:t> </a:t>
            </a:r>
            <a:r>
              <a:rPr lang="tr-TR" sz="2000" dirty="0" err="1"/>
              <a:t>Look</a:t>
            </a:r>
            <a:r>
              <a:rPr lang="tr-TR" sz="2000" dirty="0"/>
              <a:t> </a:t>
            </a:r>
            <a:r>
              <a:rPr lang="tr-TR" sz="2000" dirty="0" err="1"/>
              <a:t>Once</a:t>
            </a:r>
            <a:r>
              <a:rPr lang="tr-TR" sz="2000" dirty="0"/>
              <a:t>" (Sadece Bir Kez Bak) anlamına gelir ve gerçek zamanlı nesne algılama için geliştirilmiş bir derin öğrenme modelidir. </a:t>
            </a:r>
          </a:p>
          <a:p>
            <a:pPr marL="0" indent="0" algn="just">
              <a:buNone/>
            </a:pPr>
            <a:endParaRPr lang="tr-TR" sz="2000" dirty="0"/>
          </a:p>
          <a:p>
            <a:pPr marL="0" indent="0" algn="just">
              <a:buNone/>
            </a:pPr>
            <a:r>
              <a:rPr lang="tr-TR" sz="2000" dirty="0"/>
              <a:t>Bu algoritma, tek bir görüntüdeki nesneleri algılamak için kullanılır ve hızlı, doğru sonuçlar sağlar.</a:t>
            </a:r>
          </a:p>
          <a:p>
            <a:endParaRPr lang="tr-TR" sz="2000" dirty="0"/>
          </a:p>
        </p:txBody>
      </p:sp>
      <p:pic>
        <p:nvPicPr>
          <p:cNvPr id="3074" name="Picture 2">
            <a:extLst>
              <a:ext uri="{FF2B5EF4-FFF2-40B4-BE49-F238E27FC236}">
                <a16:creationId xmlns:a16="http://schemas.microsoft.com/office/drawing/2014/main" id="{767D668C-305C-B26B-8901-87DAB67233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9502" y="2137780"/>
            <a:ext cx="3615776" cy="259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700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005625A-CC16-9531-FDBB-23A15ACAC55F}"/>
              </a:ext>
            </a:extLst>
          </p:cNvPr>
          <p:cNvSpPr>
            <a:spLocks noGrp="1"/>
          </p:cNvSpPr>
          <p:nvPr>
            <p:ph type="title"/>
          </p:nvPr>
        </p:nvSpPr>
        <p:spPr>
          <a:xfrm>
            <a:off x="466722" y="586855"/>
            <a:ext cx="3201366" cy="3387497"/>
          </a:xfrm>
        </p:spPr>
        <p:txBody>
          <a:bodyPr anchor="b">
            <a:normAutofit/>
          </a:bodyPr>
          <a:lstStyle/>
          <a:p>
            <a:pPr algn="r"/>
            <a:r>
              <a:rPr lang="tr-TR" sz="4000">
                <a:solidFill>
                  <a:srgbClr val="FFFFFF"/>
                </a:solidFill>
              </a:rPr>
              <a:t>YOLOv5 ALGORİTMASI</a:t>
            </a:r>
          </a:p>
        </p:txBody>
      </p:sp>
      <p:sp>
        <p:nvSpPr>
          <p:cNvPr id="3" name="İçerik Yer Tutucusu 2">
            <a:extLst>
              <a:ext uri="{FF2B5EF4-FFF2-40B4-BE49-F238E27FC236}">
                <a16:creationId xmlns:a16="http://schemas.microsoft.com/office/drawing/2014/main" id="{1B79CCB8-B276-E4DC-9349-6881E5C18F05}"/>
              </a:ext>
            </a:extLst>
          </p:cNvPr>
          <p:cNvSpPr>
            <a:spLocks noGrp="1"/>
          </p:cNvSpPr>
          <p:nvPr>
            <p:ph idx="1"/>
          </p:nvPr>
        </p:nvSpPr>
        <p:spPr>
          <a:xfrm>
            <a:off x="4810259" y="649480"/>
            <a:ext cx="6555347" cy="5546047"/>
          </a:xfrm>
        </p:spPr>
        <p:txBody>
          <a:bodyPr anchor="ctr">
            <a:normAutofit/>
          </a:bodyPr>
          <a:lstStyle/>
          <a:p>
            <a:pPr marL="0" indent="0">
              <a:buNone/>
            </a:pPr>
            <a:r>
              <a:rPr lang="tr-TR" sz="2000" b="1"/>
              <a:t>Temel Özellikler:</a:t>
            </a:r>
          </a:p>
          <a:p>
            <a:pPr marL="0" indent="0">
              <a:buNone/>
            </a:pPr>
            <a:r>
              <a:rPr lang="tr-TR" sz="2000"/>
              <a:t>YOLOv5, gerçek zamanlı nesne algılama yeteneklerine sahiptir. Görüntüler üzerindeki nesneleri hızlı bir şekilde tespit edebilir ve sınıflandırabilir. Bu, canlı video akışları veya hızlı karar alma gerektiren uygulamalar için idealdir.</a:t>
            </a:r>
          </a:p>
        </p:txBody>
      </p:sp>
    </p:spTree>
    <p:extLst>
      <p:ext uri="{BB962C8B-B14F-4D97-AF65-F5344CB8AC3E}">
        <p14:creationId xmlns:p14="http://schemas.microsoft.com/office/powerpoint/2010/main" val="292623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8F8B5518-0EEC-3AFF-618A-87FD5374EA91}"/>
              </a:ext>
            </a:extLst>
          </p:cNvPr>
          <p:cNvSpPr>
            <a:spLocks noGrp="1"/>
          </p:cNvSpPr>
          <p:nvPr>
            <p:ph type="title"/>
          </p:nvPr>
        </p:nvSpPr>
        <p:spPr>
          <a:xfrm>
            <a:off x="1371597" y="348865"/>
            <a:ext cx="10044023" cy="877729"/>
          </a:xfrm>
        </p:spPr>
        <p:txBody>
          <a:bodyPr anchor="ctr">
            <a:normAutofit/>
          </a:bodyPr>
          <a:lstStyle/>
          <a:p>
            <a:pPr algn="ctr"/>
            <a:r>
              <a:rPr lang="tr-TR" sz="4000" dirty="0">
                <a:solidFill>
                  <a:srgbClr val="FFFFFF"/>
                </a:solidFill>
              </a:rPr>
              <a:t>YOLOv5 ALGORİTMASI</a:t>
            </a:r>
          </a:p>
        </p:txBody>
      </p:sp>
      <p:graphicFrame>
        <p:nvGraphicFramePr>
          <p:cNvPr id="16" name="İçerik Yer Tutucusu 2">
            <a:extLst>
              <a:ext uri="{FF2B5EF4-FFF2-40B4-BE49-F238E27FC236}">
                <a16:creationId xmlns:a16="http://schemas.microsoft.com/office/drawing/2014/main" id="{0110F4BF-2538-74F7-7B67-69775974BC30}"/>
              </a:ext>
            </a:extLst>
          </p:cNvPr>
          <p:cNvGraphicFramePr>
            <a:graphicFrameLocks noGrp="1"/>
          </p:cNvGraphicFramePr>
          <p:nvPr>
            <p:ph idx="1"/>
            <p:extLst>
              <p:ext uri="{D42A27DB-BD31-4B8C-83A1-F6EECF244321}">
                <p14:modId xmlns:p14="http://schemas.microsoft.com/office/powerpoint/2010/main" val="14444296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488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8" name="Rectangle 4116">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B77B3E1-50CC-5973-0B08-516BEFD44232}"/>
              </a:ext>
            </a:extLst>
          </p:cNvPr>
          <p:cNvSpPr>
            <a:spLocks noGrp="1"/>
          </p:cNvSpPr>
          <p:nvPr>
            <p:ph type="title"/>
          </p:nvPr>
        </p:nvSpPr>
        <p:spPr>
          <a:xfrm>
            <a:off x="808638" y="386930"/>
            <a:ext cx="9236700" cy="1188950"/>
          </a:xfrm>
        </p:spPr>
        <p:txBody>
          <a:bodyPr anchor="b">
            <a:normAutofit/>
          </a:bodyPr>
          <a:lstStyle/>
          <a:p>
            <a:r>
              <a:rPr lang="tr-TR" sz="5400"/>
              <a:t>VERİ SETİ</a:t>
            </a:r>
            <a:endParaRPr lang="tr-TR" sz="5400" dirty="0"/>
          </a:p>
        </p:txBody>
      </p:sp>
      <p:grpSp>
        <p:nvGrpSpPr>
          <p:cNvPr id="4129" name="Group 41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130" name="Rectangle 41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1" name="Rectangle 41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23" name="Rectangle 41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8D2247D-07CB-5485-CABB-E4A41B957677}"/>
              </a:ext>
            </a:extLst>
          </p:cNvPr>
          <p:cNvSpPr>
            <a:spLocks/>
          </p:cNvSpPr>
          <p:nvPr/>
        </p:nvSpPr>
        <p:spPr>
          <a:xfrm>
            <a:off x="1777891" y="2684045"/>
            <a:ext cx="9019811" cy="2360730"/>
          </a:xfrm>
          <a:prstGeom prst="rect">
            <a:avLst/>
          </a:prstGeom>
        </p:spPr>
        <p:txBody>
          <a:bodyPr>
            <a:normAutofit fontScale="92500" lnSpcReduction="20000"/>
          </a:bodyPr>
          <a:lstStyle/>
          <a:p>
            <a:pPr defTabSz="722376">
              <a:spcAft>
                <a:spcPts val="600"/>
              </a:spcAft>
            </a:pPr>
            <a:r>
              <a:rPr lang="tr-TR" sz="2400" b="1" kern="1200" dirty="0">
                <a:solidFill>
                  <a:schemeClr val="tx1"/>
                </a:solidFill>
                <a:latin typeface="+mn-lt"/>
                <a:ea typeface="+mn-ea"/>
                <a:cs typeface="+mn-cs"/>
              </a:rPr>
              <a:t>Veri Seti Adı:</a:t>
            </a:r>
            <a:r>
              <a:rPr lang="tr-TR" sz="2400" kern="1200" dirty="0">
                <a:solidFill>
                  <a:schemeClr val="tx1"/>
                </a:solidFill>
                <a:latin typeface="+mn-lt"/>
                <a:ea typeface="+mn-ea"/>
                <a:cs typeface="+mn-cs"/>
              </a:rPr>
              <a:t> YOLOv5 Modeli için Trafik İşareti Veri Seti</a:t>
            </a:r>
          </a:p>
          <a:p>
            <a:pPr defTabSz="722376">
              <a:spcAft>
                <a:spcPts val="600"/>
              </a:spcAft>
            </a:pPr>
            <a:r>
              <a:rPr lang="tr-TR" sz="2400" b="1" kern="1200" dirty="0">
                <a:solidFill>
                  <a:schemeClr val="tx1"/>
                </a:solidFill>
                <a:latin typeface="+mn-lt"/>
                <a:ea typeface="+mn-ea"/>
                <a:cs typeface="+mn-cs"/>
              </a:rPr>
              <a:t>Etiketleme Aracı:</a:t>
            </a:r>
            <a:r>
              <a:rPr lang="tr-TR" sz="2400" kern="1200" dirty="0">
                <a:solidFill>
                  <a:schemeClr val="tx1"/>
                </a:solidFill>
                <a:latin typeface="+mn-lt"/>
                <a:ea typeface="+mn-ea"/>
                <a:cs typeface="+mn-cs"/>
              </a:rPr>
              <a:t> </a:t>
            </a:r>
            <a:r>
              <a:rPr lang="tr-TR" sz="2400" kern="1200" dirty="0" err="1">
                <a:solidFill>
                  <a:schemeClr val="tx1"/>
                </a:solidFill>
                <a:latin typeface="+mn-lt"/>
                <a:ea typeface="+mn-ea"/>
                <a:cs typeface="+mn-cs"/>
              </a:rPr>
              <a:t>Roboflow</a:t>
            </a:r>
            <a:endParaRPr lang="tr-TR" sz="2400" kern="1200" dirty="0">
              <a:solidFill>
                <a:schemeClr val="tx1"/>
              </a:solidFill>
              <a:latin typeface="+mn-lt"/>
              <a:ea typeface="+mn-ea"/>
              <a:cs typeface="+mn-cs"/>
            </a:endParaRPr>
          </a:p>
          <a:p>
            <a:pPr defTabSz="722376">
              <a:spcAft>
                <a:spcPts val="600"/>
              </a:spcAft>
            </a:pPr>
            <a:endParaRPr lang="tr-TR" sz="2400" kern="1200" dirty="0">
              <a:solidFill>
                <a:schemeClr val="tx1"/>
              </a:solidFill>
              <a:latin typeface="+mn-lt"/>
              <a:ea typeface="+mn-ea"/>
              <a:cs typeface="+mn-cs"/>
            </a:endParaRPr>
          </a:p>
          <a:p>
            <a:pPr marL="0" algn="l" rtl="0" eaLnBrk="1" fontAlgn="t" latinLnBrk="0" hangingPunct="1">
              <a:spcBef>
                <a:spcPts val="0"/>
              </a:spcBef>
              <a:spcAft>
                <a:spcPts val="0"/>
              </a:spcAft>
            </a:pPr>
            <a:r>
              <a:rPr lang="tr-TR" sz="2400" b="1" i="0" u="none" strike="noStrike" kern="1200" dirty="0">
                <a:effectLst/>
                <a:latin typeface="Aptos" panose="020B0004020202020204" pitchFamily="34" charset="0"/>
              </a:rPr>
              <a:t>KULLANILAN MODELLER</a:t>
            </a:r>
            <a:endParaRPr lang="tr-TR" sz="2400" b="0" i="0" u="none" strike="noStrike" dirty="0">
              <a:effectLst/>
              <a:latin typeface="Arial" panose="020B0604020202020204" pitchFamily="34" charset="0"/>
            </a:endParaRPr>
          </a:p>
          <a:p>
            <a:pPr marL="0" algn="l" rtl="0" eaLnBrk="1" fontAlgn="t" latinLnBrk="0" hangingPunct="1">
              <a:spcBef>
                <a:spcPts val="0"/>
              </a:spcBef>
              <a:spcAft>
                <a:spcPts val="0"/>
              </a:spcAft>
            </a:pPr>
            <a:r>
              <a:rPr lang="tr-TR" sz="2400" b="0" i="0" u="none" strike="noStrike" kern="1200" dirty="0">
                <a:solidFill>
                  <a:srgbClr val="000000"/>
                </a:solidFill>
                <a:effectLst/>
                <a:latin typeface="Aptos" panose="020B0004020202020204" pitchFamily="34" charset="0"/>
              </a:rPr>
              <a:t>YOLOv5-eğitim için kullanılmıştır.</a:t>
            </a:r>
            <a:endParaRPr lang="tr-TR" sz="24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tr-TR" sz="2400" b="1" dirty="0"/>
          </a:p>
          <a:p>
            <a:pPr defTabSz="722376">
              <a:spcAft>
                <a:spcPts val="600"/>
              </a:spcAft>
            </a:pPr>
            <a:r>
              <a:rPr lang="tr-TR" sz="2400" b="1" kern="1200" dirty="0">
                <a:solidFill>
                  <a:schemeClr val="tx1"/>
                </a:solidFill>
                <a:latin typeface="+mn-lt"/>
                <a:ea typeface="+mn-ea"/>
                <a:cs typeface="+mn-cs"/>
              </a:rPr>
              <a:t>Toplam Sınıf Sayısı:</a:t>
            </a:r>
            <a:r>
              <a:rPr lang="tr-TR" sz="2400" kern="1200" dirty="0">
                <a:solidFill>
                  <a:schemeClr val="tx1"/>
                </a:solidFill>
                <a:latin typeface="+mn-lt"/>
                <a:ea typeface="+mn-ea"/>
                <a:cs typeface="+mn-cs"/>
              </a:rPr>
              <a:t> 5</a:t>
            </a:r>
          </a:p>
          <a:p>
            <a:pPr>
              <a:spcAft>
                <a:spcPts val="600"/>
              </a:spcAft>
            </a:pPr>
            <a:endParaRPr lang="tr-TR" dirty="0"/>
          </a:p>
        </p:txBody>
      </p:sp>
      <p:pic>
        <p:nvPicPr>
          <p:cNvPr id="7" name="Resim 6" descr="daire, simge, sembol, yazı tipi, grafik içeren bir resim&#10;&#10;Açıklama otomatik olarak oluşturuldu">
            <a:extLst>
              <a:ext uri="{FF2B5EF4-FFF2-40B4-BE49-F238E27FC236}">
                <a16:creationId xmlns:a16="http://schemas.microsoft.com/office/drawing/2014/main" id="{BF85FC2C-83EC-48B0-8B4C-6EA313134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895" y="5094178"/>
            <a:ext cx="1097200" cy="834826"/>
          </a:xfrm>
          <a:prstGeom prst="rect">
            <a:avLst/>
          </a:prstGeom>
        </p:spPr>
      </p:pic>
      <p:pic>
        <p:nvPicPr>
          <p:cNvPr id="4106" name="Picture 10">
            <a:extLst>
              <a:ext uri="{FF2B5EF4-FFF2-40B4-BE49-F238E27FC236}">
                <a16:creationId xmlns:a16="http://schemas.microsoft.com/office/drawing/2014/main" id="{B0E95D50-1788-7081-F897-EEB2C5EFD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416" y="5094179"/>
            <a:ext cx="834825" cy="8348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leri ve Sağa Mecburi Yön Anlamı Trafik Levhası Tabelası İşareti Fiyatı">
            <a:extLst>
              <a:ext uri="{FF2B5EF4-FFF2-40B4-BE49-F238E27FC236}">
                <a16:creationId xmlns:a16="http://schemas.microsoft.com/office/drawing/2014/main" id="{F435A3A2-8424-C737-EB05-7A25978B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562" y="5049964"/>
            <a:ext cx="890677" cy="89067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Park Yeri Levhası Otopark Tabelası İşareti P-3a">
            <a:extLst>
              <a:ext uri="{FF2B5EF4-FFF2-40B4-BE49-F238E27FC236}">
                <a16:creationId xmlns:a16="http://schemas.microsoft.com/office/drawing/2014/main" id="{FE13F68F-F2C4-7BC9-DEE5-C0979C7ED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494" y="5048726"/>
            <a:ext cx="884229" cy="884229"/>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Yaya Geçidi Levhası Trafik Bilgi Tabelası B-14a">
            <a:extLst>
              <a:ext uri="{FF2B5EF4-FFF2-40B4-BE49-F238E27FC236}">
                <a16:creationId xmlns:a16="http://schemas.microsoft.com/office/drawing/2014/main" id="{30684205-AA72-DB12-2331-E500218BCC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948" y="5044775"/>
            <a:ext cx="884229" cy="88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31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5644339-C6B7-35D8-CE65-2F4FBB7D8141}"/>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ETİKETLEME ARAYÜZÜ- ROBOFLOW</a:t>
            </a:r>
          </a:p>
        </p:txBody>
      </p:sp>
      <p:graphicFrame>
        <p:nvGraphicFramePr>
          <p:cNvPr id="5" name="İçerik Yer Tutucusu 2">
            <a:extLst>
              <a:ext uri="{FF2B5EF4-FFF2-40B4-BE49-F238E27FC236}">
                <a16:creationId xmlns:a16="http://schemas.microsoft.com/office/drawing/2014/main" id="{32B3EED3-2EC6-4528-28D4-3214DC36D010}"/>
              </a:ext>
            </a:extLst>
          </p:cNvPr>
          <p:cNvGraphicFramePr>
            <a:graphicFrameLocks noGrp="1"/>
          </p:cNvGraphicFramePr>
          <p:nvPr>
            <p:ph idx="1"/>
            <p:extLst>
              <p:ext uri="{D42A27DB-BD31-4B8C-83A1-F6EECF244321}">
                <p14:modId xmlns:p14="http://schemas.microsoft.com/office/powerpoint/2010/main" val="2325400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56070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Geniş ekran</PresentationFormat>
  <Paragraphs>65</Paragraphs>
  <Slides>13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Aptos</vt:lpstr>
      <vt:lpstr>Aptos Display</vt:lpstr>
      <vt:lpstr>Arial</vt:lpstr>
      <vt:lpstr>Roboto</vt:lpstr>
      <vt:lpstr>Office Teması</vt:lpstr>
      <vt:lpstr>YAPAY ZEKAYA GİRİŞ-BYM308 </vt:lpstr>
      <vt:lpstr>OTONOM ARAÇLAR İÇİN TRAFİK İŞARETLERİNİ ALGILAMA MODELİ</vt:lpstr>
      <vt:lpstr>OTONOM ARAÇLAR VE TRAFİK İŞARETLERİNİN ÖNEMİ</vt:lpstr>
      <vt:lpstr>PROBLEM TANIMI</vt:lpstr>
      <vt:lpstr>YOLOv5 ALGORİTMASI</vt:lpstr>
      <vt:lpstr>YOLOv5 ALGORİTMASI</vt:lpstr>
      <vt:lpstr>YOLOv5 ALGORİTMASI</vt:lpstr>
      <vt:lpstr>VERİ SETİ</vt:lpstr>
      <vt:lpstr>ETİKETLEME ARAYÜZÜ- ROBOFLOW</vt:lpstr>
      <vt:lpstr>MODEL EĞİTİMİ</vt:lpstr>
      <vt:lpstr>SONUÇ VE DEĞERLENDİRME</vt:lpstr>
      <vt:lpstr> Kullanılan Kaynaklar &amp; Referanslar </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Gizem İlayda Koz</dc:creator>
  <cp:lastModifiedBy>Esma  Yetiş</cp:lastModifiedBy>
  <cp:revision>28</cp:revision>
  <dcterms:created xsi:type="dcterms:W3CDTF">2024-06-07T14:48:14Z</dcterms:created>
  <dcterms:modified xsi:type="dcterms:W3CDTF">2024-06-07T19:30:33Z</dcterms:modified>
</cp:coreProperties>
</file>